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71" r:id="rId10"/>
    <p:sldId id="272" r:id="rId11"/>
    <p:sldId id="264" r:id="rId12"/>
    <p:sldId id="269" r:id="rId13"/>
    <p:sldId id="270" r:id="rId14"/>
    <p:sldId id="265" r:id="rId15"/>
    <p:sldId id="266" r:id="rId16"/>
    <p:sldId id="267" r:id="rId17"/>
    <p:sldId id="268" r:id="rId18"/>
  </p:sldIdLst>
  <p:sldSz cx="9144000" cy="5143500" type="screen16x9"/>
  <p:notesSz cx="6858000" cy="9144000"/>
  <p:embeddedFontLst>
    <p:embeddedFont>
      <p:font typeface="PT Sans Narrow" panose="020B0604020202020204" charset="0"/>
      <p:regular r:id="rId20"/>
      <p:bold r:id="rId21"/>
    </p:embeddedFont>
    <p:embeddedFont>
      <p:font typeface="Open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3" autoAdjust="0"/>
    <p:restoredTop sz="94660"/>
  </p:normalViewPr>
  <p:slideViewPr>
    <p:cSldViewPr snapToGrid="0">
      <p:cViewPr varScale="1">
        <p:scale>
          <a:sx n="98" d="100"/>
          <a:sy n="98" d="100"/>
        </p:scale>
        <p:origin x="72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92493581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eaf23ae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eaf23ae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5c366c253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5c366c253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9" name="Google Shape;8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72973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7297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913218" y="404450"/>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82076" y="437175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1pPr>
            <a:lvl2pPr marR="0" lvl="1"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2pPr>
            <a:lvl3pPr marR="0" lvl="2"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3pPr>
            <a:lvl4pPr marR="0" lvl="3"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4pPr>
            <a:lvl5pPr marR="0" lvl="4"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5pPr>
            <a:lvl6pPr marR="0" lvl="5"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6pPr>
            <a:lvl7pPr marR="0" lvl="6"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7pPr>
            <a:lvl8pPr marR="0" lvl="7"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8pPr>
            <a:lvl9pPr marR="0" lvl="8" algn="ctr">
              <a:lnSpc>
                <a:spcPct val="100000"/>
              </a:lnSpc>
              <a:spcBef>
                <a:spcPts val="0"/>
              </a:spcBef>
              <a:spcAft>
                <a:spcPts val="0"/>
              </a:spcAft>
              <a:buClr>
                <a:schemeClr val="accent1"/>
              </a:buClr>
              <a:buSzPts val="5400"/>
              <a:buFont typeface="PT Sans Narrow"/>
              <a:buNone/>
              <a:defRPr sz="5400" b="1" i="0" u="none" strike="noStrike" cap="none">
                <a:solidFill>
                  <a:schemeClr val="accent1"/>
                </a:solidFill>
                <a:latin typeface="PT Sans Narrow"/>
                <a:ea typeface="PT Sans Narrow"/>
                <a:cs typeface="PT Sans Narrow"/>
                <a:sym typeface="PT Sans Narrow"/>
              </a:defRPr>
            </a:lvl9pPr>
          </a:lstStyle>
          <a:p>
            <a:endParaRPr/>
          </a:p>
        </p:txBody>
      </p:sp>
      <p:sp>
        <p:nvSpPr>
          <p:cNvPr id="19" name="Google Shape;19;p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1pPr>
            <a:lvl2pPr marR="0" lvl="1"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2pPr>
            <a:lvl3pPr marR="0" lvl="2"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3pPr>
            <a:lvl4pPr marR="0" lvl="3"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4pPr>
            <a:lvl5pPr marR="0" lvl="4"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5pPr>
            <a:lvl6pPr marR="0" lvl="5"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6pPr>
            <a:lvl7pPr marR="0" lvl="6"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7pPr>
            <a:lvl8pPr marR="0" lvl="7"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8pPr>
            <a:lvl9pPr marR="0" lvl="8" algn="ctr">
              <a:lnSpc>
                <a:spcPct val="100000"/>
              </a:lnSpc>
              <a:spcBef>
                <a:spcPts val="0"/>
              </a:spcBef>
              <a:spcAft>
                <a:spcPts val="0"/>
              </a:spcAft>
              <a:buClr>
                <a:schemeClr val="dk2"/>
              </a:buClr>
              <a:buSzPts val="2400"/>
              <a:buFont typeface="Open Sans"/>
              <a:buNone/>
              <a:defRPr sz="2400" b="0" i="0" u="none" strike="noStrike" cap="none">
                <a:solidFill>
                  <a:schemeClr val="dk2"/>
                </a:solidFill>
                <a:latin typeface="Open Sans"/>
                <a:ea typeface="Open Sans"/>
                <a:cs typeface="Open Sans"/>
                <a:sym typeface="Open Sans"/>
              </a:defRPr>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1pPr>
            <a:lvl2pPr marR="0" lvl="1"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2pPr>
            <a:lvl3pPr marR="0" lvl="2"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3pPr>
            <a:lvl4pPr marR="0" lvl="3"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4pPr>
            <a:lvl5pPr marR="0" lvl="4"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5pPr>
            <a:lvl6pPr marR="0" lvl="5"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6pPr>
            <a:lvl7pPr marR="0" lvl="6"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7pPr>
            <a:lvl8pPr marR="0" lvl="7"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8pPr>
            <a:lvl9pPr marR="0" lvl="8" algn="ctr">
              <a:lnSpc>
                <a:spcPct val="100000"/>
              </a:lnSpc>
              <a:spcBef>
                <a:spcPts val="0"/>
              </a:spcBef>
              <a:spcAft>
                <a:spcPts val="0"/>
              </a:spcAft>
              <a:buClr>
                <a:schemeClr val="accent3"/>
              </a:buClr>
              <a:buSzPts val="13000"/>
              <a:buFont typeface="PT Sans Narrow"/>
              <a:buNone/>
              <a:defRPr sz="13000" b="1" i="0" u="none" strike="noStrike" cap="none">
                <a:solidFill>
                  <a:schemeClr val="accent3"/>
                </a:solidFill>
                <a:latin typeface="PT Sans Narrow"/>
                <a:ea typeface="PT Sans Narrow"/>
                <a:cs typeface="PT Sans Narrow"/>
                <a:sym typeface="PT Sans Narrow"/>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Autofit/>
          </a:bodyPr>
          <a:lstStyle>
            <a:lvl1pPr marL="457200" marR="0" lvl="0" indent="-342900" algn="ctr">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4" name="Google Shape;24;p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25" name="Google Shape;25;p3"/>
          <p:cNvSpPr txBox="1">
            <a:spLocks noGrp="1"/>
          </p:cNvSpPr>
          <p:nvPr>
            <p:ph type="sldNum" idx="12"/>
          </p:nvPr>
        </p:nvSpPr>
        <p:spPr>
          <a:xfrm>
            <a:off x="8383604" y="4663217"/>
            <a:ext cx="637554"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r>
              <a:rPr lang="en-US"/>
              <a:t>HYD </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28" name="Google Shape;28;p4"/>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29" name="Google Shape;29;p4"/>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Autofit/>
          </a:bodyPr>
          <a:lstStyle>
            <a:lvl1pPr marL="457200" marR="0" lvl="0" indent="-317500" algn="l">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30" name="Google Shape;3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ctr">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34" name="Google Shape;3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1pPr>
            <a:lvl2pPr marR="0" lvl="1"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endParaRPr/>
          </a:p>
        </p:txBody>
      </p:sp>
      <p:sp>
        <p:nvSpPr>
          <p:cNvPr id="40" name="Google Shape;4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a:lnSpc>
                <a:spcPct val="115000"/>
              </a:lnSpc>
              <a:spcBef>
                <a:spcPts val="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1pPr>
            <a:lvl2pPr marL="914400" marR="0" lvl="1"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2pPr>
            <a:lvl3pPr marL="1371600" marR="0" lvl="2"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3pPr>
            <a:lvl4pPr marL="1828800" marR="0" lvl="3"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4pPr>
            <a:lvl5pPr marL="2286000" marR="0" lvl="4"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5pPr>
            <a:lvl6pPr marL="2743200" marR="0" lvl="5"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6pPr>
            <a:lvl7pPr marL="3200400" marR="0" lvl="6"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7pPr>
            <a:lvl8pPr marL="3657600" marR="0" lvl="7" indent="-304800" algn="l">
              <a:lnSpc>
                <a:spcPct val="115000"/>
              </a:lnSpc>
              <a:spcBef>
                <a:spcPts val="1600"/>
              </a:spcBef>
              <a:spcAft>
                <a:spcPts val="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8pPr>
            <a:lvl9pPr marL="4114800" marR="0" lvl="8" indent="-304800" algn="l">
              <a:lnSpc>
                <a:spcPct val="115000"/>
              </a:lnSpc>
              <a:spcBef>
                <a:spcPts val="1600"/>
              </a:spcBef>
              <a:spcAft>
                <a:spcPts val="1600"/>
              </a:spcAft>
              <a:buClr>
                <a:schemeClr val="dk2"/>
              </a:buClr>
              <a:buSzPts val="1200"/>
              <a:buFont typeface="Open Sans"/>
              <a:buChar char="■"/>
              <a:defRPr sz="1200" b="0" i="0" u="none" strike="noStrike" cap="none">
                <a:solidFill>
                  <a:schemeClr val="dk2"/>
                </a:solidFill>
                <a:latin typeface="Open Sans"/>
                <a:ea typeface="Open Sans"/>
                <a:cs typeface="Open Sans"/>
                <a:sym typeface="Open Sans"/>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1pPr>
            <a:lvl2pPr marR="0" lvl="1"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2pPr>
            <a:lvl3pPr marR="0" lvl="2"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3pPr>
            <a:lvl4pPr marR="0" lvl="3"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4pPr>
            <a:lvl5pPr marR="0" lvl="4"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5pPr>
            <a:lvl6pPr marR="0" lvl="5"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6pPr>
            <a:lvl7pPr marR="0" lvl="6"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7pPr>
            <a:lvl8pPr marR="0" lvl="7"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8pPr>
            <a:lvl9pPr marR="0" lvl="8" algn="l">
              <a:lnSpc>
                <a:spcPct val="100000"/>
              </a:lnSpc>
              <a:spcBef>
                <a:spcPts val="0"/>
              </a:spcBef>
              <a:spcAft>
                <a:spcPts val="0"/>
              </a:spcAft>
              <a:buClr>
                <a:schemeClr val="dk2"/>
              </a:buClr>
              <a:buSzPts val="5400"/>
              <a:buFont typeface="PT Sans Narrow"/>
              <a:buNone/>
              <a:defRPr sz="5400" b="0" i="0" u="none" strike="noStrike" cap="none">
                <a:solidFill>
                  <a:schemeClr val="dk2"/>
                </a:solidFill>
                <a:latin typeface="PT Sans Narrow"/>
                <a:ea typeface="PT Sans Narrow"/>
                <a:cs typeface="PT Sans Narrow"/>
                <a:sym typeface="PT Sans Narrow"/>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1pPr>
            <a:lvl2pPr marR="0" lvl="1"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2pPr>
            <a:lvl3pPr marR="0" lvl="2"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3pPr>
            <a:lvl4pPr marR="0" lvl="3"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4pPr>
            <a:lvl5pPr marR="0" lvl="4"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5pPr>
            <a:lvl6pPr marR="0" lvl="5"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6pPr>
            <a:lvl7pPr marR="0" lvl="6"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7pPr>
            <a:lvl8pPr marR="0" lvl="7"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8pPr>
            <a:lvl9pPr marR="0" lvl="8" algn="ctr">
              <a:lnSpc>
                <a:spcPct val="100000"/>
              </a:lnSpc>
              <a:spcBef>
                <a:spcPts val="0"/>
              </a:spcBef>
              <a:spcAft>
                <a:spcPts val="0"/>
              </a:spcAft>
              <a:buClr>
                <a:schemeClr val="accent1"/>
              </a:buClr>
              <a:buSzPts val="4200"/>
              <a:buFont typeface="PT Sans Narrow"/>
              <a:buNone/>
              <a:defRPr sz="4200" b="1" i="0" u="none" strike="noStrike" cap="none">
                <a:solidFill>
                  <a:schemeClr val="accent1"/>
                </a:solidFill>
                <a:latin typeface="PT Sans Narrow"/>
                <a:ea typeface="PT Sans Narrow"/>
                <a:cs typeface="PT Sans Narrow"/>
                <a:sym typeface="PT Sans Narrow"/>
              </a:defRPr>
            </a:lvl9pPr>
          </a:lstStyle>
          <a:p>
            <a:endParaRPr/>
          </a:p>
        </p:txBody>
      </p:sp>
      <p:sp>
        <p:nvSpPr>
          <p:cNvPr id="49" name="Google Shape;49;p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1pPr>
            <a:lvl2pPr marR="0" lvl="1"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2pPr>
            <a:lvl3pPr marR="0" lvl="2"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3pPr>
            <a:lvl4pPr marR="0" lvl="3"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4pPr>
            <a:lvl5pPr marR="0" lvl="4"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5pPr>
            <a:lvl6pPr marR="0" lvl="5"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6pPr>
            <a:lvl7pPr marR="0" lvl="6"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7pPr>
            <a:lvl8pPr marR="0" lvl="7"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8pPr>
            <a:lvl9pPr marR="0" lvl="8" algn="ctr">
              <a:lnSpc>
                <a:spcPct val="100000"/>
              </a:lnSpc>
              <a:spcBef>
                <a:spcPts val="0"/>
              </a:spcBef>
              <a:spcAft>
                <a:spcPts val="0"/>
              </a:spcAft>
              <a:buClr>
                <a:schemeClr val="dk2"/>
              </a:buClr>
              <a:buSzPts val="2100"/>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50" name="Google Shape;50;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a:lnSpc>
                <a:spcPct val="115000"/>
              </a:lnSpc>
              <a:spcBef>
                <a:spcPts val="0"/>
              </a:spcBef>
              <a:spcAft>
                <a:spcPts val="0"/>
              </a:spcAft>
              <a:buClr>
                <a:schemeClr val="lt1"/>
              </a:buClr>
              <a:buSzPts val="1800"/>
              <a:buFont typeface="Open Sans"/>
              <a:buChar char="●"/>
              <a:defRPr sz="1800" b="0" i="0" u="none" strike="noStrike" cap="none">
                <a:solidFill>
                  <a:schemeClr val="lt1"/>
                </a:solidFill>
                <a:latin typeface="Open Sans"/>
                <a:ea typeface="Open Sans"/>
                <a:cs typeface="Open Sans"/>
                <a:sym typeface="Open Sans"/>
              </a:defRPr>
            </a:lvl1pPr>
            <a:lvl2pPr marL="914400" marR="0" lvl="1"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2pPr>
            <a:lvl3pPr marL="1371600" marR="0" lvl="2"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3pPr>
            <a:lvl4pPr marL="1828800" marR="0" lvl="3"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4pPr>
            <a:lvl5pPr marL="2286000" marR="0" lvl="4"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5pPr>
            <a:lvl6pPr marL="2743200" marR="0" lvl="5"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6pPr>
            <a:lvl7pPr marL="3200400" marR="0" lvl="6"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7pPr>
            <a:lvl8pPr marL="3657600" marR="0" lvl="7" indent="-317500" algn="l">
              <a:lnSpc>
                <a:spcPct val="115000"/>
              </a:lnSpc>
              <a:spcBef>
                <a:spcPts val="1600"/>
              </a:spcBef>
              <a:spcAft>
                <a:spcPts val="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8pPr>
            <a:lvl9pPr marL="4114800" marR="0" lvl="8" indent="-317500" algn="l">
              <a:lnSpc>
                <a:spcPct val="115000"/>
              </a:lnSpc>
              <a:spcBef>
                <a:spcPts val="1600"/>
              </a:spcBef>
              <a:spcAft>
                <a:spcPts val="1600"/>
              </a:spcAft>
              <a:buClr>
                <a:schemeClr val="lt1"/>
              </a:buClr>
              <a:buSzPts val="1400"/>
              <a:buFont typeface="Open Sans"/>
              <a:buChar char="■"/>
              <a:defRPr sz="1400" b="0" i="0" u="none" strike="noStrike" cap="none">
                <a:solidFill>
                  <a:schemeClr val="lt1"/>
                </a:solidFill>
                <a:latin typeface="Open Sans"/>
                <a:ea typeface="Open Sans"/>
                <a:cs typeface="Open Sans"/>
                <a:sym typeface="Open Sans"/>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0"/>
              </a:spcBef>
              <a:spcAft>
                <a:spcPts val="0"/>
              </a:spcAft>
              <a:buClr>
                <a:schemeClr val="dk2"/>
              </a:buClr>
              <a:buSzPts val="2400"/>
              <a:buFont typeface="PT Sans Narrow"/>
              <a:buNone/>
              <a:defRPr sz="2400" b="0" i="0" u="none" strike="noStrike" cap="none">
                <a:solidFill>
                  <a:schemeClr val="dk2"/>
                </a:solidFill>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trainData.csv"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1testData.csv" TargetMode="External"/><Relationship Id="rId5" Type="http://schemas.openxmlformats.org/officeDocument/2006/relationships/hyperlink" Target="h1trainData.csv" TargetMode="External"/><Relationship Id="rId4" Type="http://schemas.openxmlformats.org/officeDocument/2006/relationships/hyperlink" Target="testData.csv"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80350" y="1171575"/>
            <a:ext cx="7136700" cy="973939"/>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accent1"/>
              </a:buClr>
              <a:buSzPts val="5400"/>
              <a:buFont typeface="PT Sans Narrow"/>
              <a:buNone/>
            </a:pPr>
            <a:r>
              <a:rPr lang="en-US" sz="4400" b="1" i="0" u="none" strike="noStrike" cap="none" dirty="0" smtClean="0">
                <a:solidFill>
                  <a:srgbClr val="002060"/>
                </a:solidFill>
                <a:latin typeface="Times New Roman" panose="02020603050405020304" pitchFamily="18" charset="0"/>
                <a:cs typeface="Times New Roman" panose="02020603050405020304" pitchFamily="18" charset="0"/>
                <a:sym typeface="PT Sans Narrow"/>
              </a:rPr>
              <a:t>AI</a:t>
            </a:r>
            <a:r>
              <a:rPr lang="en-US" sz="4400" dirty="0" smtClean="0">
                <a:solidFill>
                  <a:srgbClr val="002060"/>
                </a:solidFill>
                <a:latin typeface="Times New Roman" panose="02020603050405020304" pitchFamily="18" charset="0"/>
                <a:cs typeface="Times New Roman" panose="02020603050405020304" pitchFamily="18" charset="0"/>
              </a:rPr>
              <a:t>ET </a:t>
            </a:r>
            <a:r>
              <a:rPr lang="en-US" sz="4400" dirty="0">
                <a:solidFill>
                  <a:srgbClr val="002060"/>
                </a:solidFill>
                <a:latin typeface="Times New Roman" panose="02020603050405020304" pitchFamily="18" charset="0"/>
                <a:cs typeface="Times New Roman" panose="02020603050405020304" pitchFamily="18" charset="0"/>
              </a:rPr>
              <a:t>Project </a:t>
            </a:r>
            <a:endParaRPr dirty="0">
              <a:solidFill>
                <a:srgbClr val="002060"/>
              </a:solidFill>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chemeClr val="accent1"/>
              </a:buClr>
              <a:buSzPts val="5400"/>
              <a:buFont typeface="PT Sans Narrow"/>
              <a:buNone/>
            </a:pPr>
            <a:r>
              <a:rPr lang="en-US" sz="2800" dirty="0" smtClean="0">
                <a:latin typeface="Times New Roman" panose="02020603050405020304" pitchFamily="18" charset="0"/>
                <a:cs typeface="Times New Roman" panose="02020603050405020304" pitchFamily="18" charset="0"/>
              </a:rPr>
              <a:t>Team Number: 20</a:t>
            </a:r>
            <a:endParaRPr sz="2800" dirty="0" smtClean="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chemeClr val="accent1"/>
              </a:buClr>
              <a:buSzPts val="5400"/>
              <a:buFont typeface="PT Sans Narrow"/>
              <a:buNone/>
            </a:pPr>
            <a:r>
              <a:rPr lang="en-US" sz="2800" dirty="0" smtClean="0">
                <a:latin typeface="Times New Roman" panose="02020603050405020304" pitchFamily="18" charset="0"/>
                <a:cs typeface="Times New Roman" panose="02020603050405020304" pitchFamily="18" charset="0"/>
              </a:rPr>
              <a:t>Team Name: Andrew NG</a:t>
            </a:r>
            <a:endParaRPr sz="2800" dirty="0">
              <a:latin typeface="Times New Roman" panose="02020603050405020304" pitchFamily="18" charset="0"/>
              <a:cs typeface="Times New Roman" panose="02020603050405020304" pitchFamily="18" charset="0"/>
            </a:endParaRPr>
          </a:p>
        </p:txBody>
      </p:sp>
      <p:sp>
        <p:nvSpPr>
          <p:cNvPr id="67" name="Google Shape;67;p13"/>
          <p:cNvSpPr txBox="1">
            <a:spLocks noGrp="1"/>
          </p:cNvSpPr>
          <p:nvPr>
            <p:ph type="subTitle" idx="1"/>
          </p:nvPr>
        </p:nvSpPr>
        <p:spPr>
          <a:xfrm>
            <a:off x="2280125" y="2144842"/>
            <a:ext cx="48705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400"/>
              <a:buFont typeface="Open Sans"/>
              <a:buNone/>
            </a:pPr>
            <a:r>
              <a:rPr lang="en-US" sz="1600" dirty="0" smtClean="0">
                <a:solidFill>
                  <a:srgbClr val="000000"/>
                </a:solidFill>
                <a:latin typeface="Times New Roman" panose="02020603050405020304" pitchFamily="18" charset="0"/>
                <a:ea typeface="PT Sans Narrow"/>
                <a:cs typeface="Times New Roman" panose="02020603050405020304" pitchFamily="18" charset="0"/>
                <a:sym typeface="PT Sans Narrow"/>
              </a:rPr>
              <a:t>CLASSIFICATION OF REAL WORLD IMBALANCED DATASETS</a:t>
            </a:r>
            <a:endParaRPr sz="1600" b="0" i="0" u="none" strike="noStrike" cap="none" dirty="0">
              <a:solidFill>
                <a:srgbClr val="000000"/>
              </a:solidFill>
              <a:latin typeface="Times New Roman" panose="02020603050405020304" pitchFamily="18" charset="0"/>
              <a:ea typeface="PT Sans Narrow"/>
              <a:cs typeface="Times New Roman" panose="02020603050405020304" pitchFamily="18" charset="0"/>
              <a:sym typeface="PT Sans Narrow"/>
            </a:endParaRPr>
          </a:p>
        </p:txBody>
      </p:sp>
      <p:sp>
        <p:nvSpPr>
          <p:cNvPr id="2" name="AutoShape 2" descr="Image result for balancing an imbalanced datase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898" y="2937442"/>
            <a:ext cx="1819277" cy="1169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04167" cy="2930333"/>
          </a:xfrm>
          <a:prstGeom prst="rect">
            <a:avLst/>
          </a:prstGeom>
        </p:spPr>
      </p:pic>
      <p:sp>
        <p:nvSpPr>
          <p:cNvPr id="4" name="TextBox 3"/>
          <p:cNvSpPr txBox="1"/>
          <p:nvPr/>
        </p:nvSpPr>
        <p:spPr>
          <a:xfrm>
            <a:off x="55289" y="2930333"/>
            <a:ext cx="5282255"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 1: The code snippet shown above data preprocessing </a:t>
            </a:r>
          </a:p>
          <a:p>
            <a:r>
              <a:rPr lang="en-US" dirty="0" smtClean="0">
                <a:latin typeface="Times New Roman" panose="02020603050405020304" pitchFamily="18" charset="0"/>
                <a:cs typeface="Times New Roman" panose="02020603050405020304" pitchFamily="18" charset="0"/>
              </a:rPr>
              <a:t>of the Educational Loan dataset</a:t>
            </a:r>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6616" y="958825"/>
            <a:ext cx="4057384" cy="4184675"/>
          </a:xfrm>
          <a:prstGeom prst="rect">
            <a:avLst/>
          </a:prstGeom>
        </p:spPr>
      </p:pic>
      <p:sp>
        <p:nvSpPr>
          <p:cNvPr id="6" name="TextBox 5"/>
          <p:cNvSpPr txBox="1"/>
          <p:nvPr/>
        </p:nvSpPr>
        <p:spPr>
          <a:xfrm>
            <a:off x="5086616" y="318977"/>
            <a:ext cx="3959564"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Fig 2: </a:t>
            </a:r>
            <a:r>
              <a:rPr lang="en-US" dirty="0" err="1" smtClean="0">
                <a:latin typeface="Times New Roman" panose="02020603050405020304" pitchFamily="18" charset="0"/>
                <a:cs typeface="Times New Roman" panose="02020603050405020304" pitchFamily="18" charset="0"/>
              </a:rPr>
              <a:t>XGBoost</a:t>
            </a:r>
            <a:r>
              <a:rPr lang="en-US" dirty="0" smtClean="0">
                <a:latin typeface="Times New Roman" panose="02020603050405020304" pitchFamily="18" charset="0"/>
                <a:cs typeface="Times New Roman" panose="02020603050405020304" pitchFamily="18" charset="0"/>
              </a:rPr>
              <a:t> Classifier is the model used to train and fit data</a:t>
            </a:r>
            <a:endParaRPr lang="en-IN"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3253490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895" t="30110" r="47392"/>
          <a:stretch/>
        </p:blipFill>
        <p:spPr>
          <a:xfrm>
            <a:off x="-1" y="29857"/>
            <a:ext cx="4208697" cy="369865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784" t="29444" r="47502"/>
          <a:stretch/>
        </p:blipFill>
        <p:spPr>
          <a:xfrm>
            <a:off x="4680495" y="29857"/>
            <a:ext cx="3918857" cy="3708989"/>
          </a:xfrm>
          <a:prstGeom prst="rect">
            <a:avLst/>
          </a:prstGeom>
        </p:spPr>
      </p:pic>
      <p:sp>
        <p:nvSpPr>
          <p:cNvPr id="2" name="TextBox 1"/>
          <p:cNvSpPr txBox="1"/>
          <p:nvPr/>
        </p:nvSpPr>
        <p:spPr>
          <a:xfrm>
            <a:off x="76554" y="3728512"/>
            <a:ext cx="4132142"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The AUC under the ROC when the </a:t>
            </a:r>
            <a:r>
              <a:rPr lang="en-US" dirty="0" err="1" smtClean="0">
                <a:latin typeface="Times New Roman" panose="02020603050405020304" pitchFamily="18" charset="0"/>
                <a:cs typeface="Times New Roman" panose="02020603050405020304" pitchFamily="18" charset="0"/>
              </a:rPr>
              <a:t>max_depth</a:t>
            </a:r>
            <a:r>
              <a:rPr lang="en-US" dirty="0" smtClean="0">
                <a:latin typeface="Times New Roman" panose="02020603050405020304" pitchFamily="18" charset="0"/>
                <a:cs typeface="Times New Roman" panose="02020603050405020304" pitchFamily="18" charset="0"/>
              </a:rPr>
              <a:t> is 7 and </a:t>
            </a:r>
            <a:r>
              <a:rPr lang="en-US" dirty="0" err="1" smtClean="0">
                <a:latin typeface="Times New Roman" panose="02020603050405020304" pitchFamily="18" charset="0"/>
                <a:cs typeface="Times New Roman" panose="02020603050405020304" pitchFamily="18" charset="0"/>
              </a:rPr>
              <a:t>scale_pos_weight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 1.18*ratio</a:t>
            </a:r>
            <a:endParaRPr lang="en-IN"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680495" y="3728512"/>
            <a:ext cx="3918857"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AUC under the ROC </a:t>
            </a:r>
            <a:r>
              <a:rPr lang="en-US" dirty="0" smtClean="0">
                <a:latin typeface="Times New Roman" panose="02020603050405020304" pitchFamily="18" charset="0"/>
                <a:cs typeface="Times New Roman" panose="02020603050405020304" pitchFamily="18" charset="0"/>
              </a:rPr>
              <a:t>when the </a:t>
            </a:r>
            <a:r>
              <a:rPr lang="en-US" dirty="0" err="1" smtClean="0">
                <a:latin typeface="Times New Roman" panose="02020603050405020304" pitchFamily="18" charset="0"/>
                <a:cs typeface="Times New Roman" panose="02020603050405020304" pitchFamily="18" charset="0"/>
              </a:rPr>
              <a:t>max_depth</a:t>
            </a:r>
            <a:r>
              <a:rPr lang="en-US" dirty="0" smtClean="0">
                <a:latin typeface="Times New Roman" panose="02020603050405020304" pitchFamily="18" charset="0"/>
                <a:cs typeface="Times New Roman" panose="02020603050405020304" pitchFamily="18" charset="0"/>
              </a:rPr>
              <a:t> is </a:t>
            </a:r>
            <a:r>
              <a:rPr lang="en-US" dirty="0">
                <a:latin typeface="Times New Roman" panose="02020603050405020304" pitchFamily="18" charset="0"/>
                <a:cs typeface="Times New Roman" panose="02020603050405020304" pitchFamily="18" charset="0"/>
              </a:rPr>
              <a:t>7 </a:t>
            </a:r>
            <a:r>
              <a:rPr lang="en-US" dirty="0" smtClean="0">
                <a:latin typeface="Times New Roman" panose="02020603050405020304" pitchFamily="18" charset="0"/>
                <a:cs typeface="Times New Roman" panose="02020603050405020304" pitchFamily="18" charset="0"/>
              </a:rPr>
              <a:t>and changing </a:t>
            </a:r>
            <a:r>
              <a:rPr lang="en-US" dirty="0" err="1" smtClean="0">
                <a:latin typeface="Times New Roman" panose="02020603050405020304" pitchFamily="18" charset="0"/>
                <a:cs typeface="Times New Roman" panose="02020603050405020304" pitchFamily="18" charset="0"/>
              </a:rPr>
              <a:t>scale_pos_weight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ratio</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292" t="30820" r="47052"/>
          <a:stretch/>
        </p:blipFill>
        <p:spPr>
          <a:xfrm>
            <a:off x="0" y="23069"/>
            <a:ext cx="3831974" cy="371960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820" t="28802" r="47196" b="1096"/>
          <a:stretch/>
        </p:blipFill>
        <p:spPr>
          <a:xfrm>
            <a:off x="4920748" y="0"/>
            <a:ext cx="4084546" cy="3834470"/>
          </a:xfrm>
          <a:prstGeom prst="rect">
            <a:avLst/>
          </a:prstGeom>
        </p:spPr>
      </p:pic>
      <p:sp>
        <p:nvSpPr>
          <p:cNvPr id="2" name="TextBox 1"/>
          <p:cNvSpPr txBox="1"/>
          <p:nvPr/>
        </p:nvSpPr>
        <p:spPr>
          <a:xfrm>
            <a:off x="0" y="3742678"/>
            <a:ext cx="3865998" cy="9541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AUC under the ROC </a:t>
            </a:r>
            <a:r>
              <a:rPr lang="en-US" dirty="0" smtClean="0">
                <a:latin typeface="Times New Roman" panose="02020603050405020304" pitchFamily="18" charset="0"/>
                <a:cs typeface="Times New Roman" panose="02020603050405020304" pitchFamily="18" charset="0"/>
              </a:rPr>
              <a:t>when keeping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to 7 </a:t>
            </a:r>
            <a:r>
              <a:rPr lang="en-US" dirty="0" smtClean="0">
                <a:latin typeface="Times New Roman" panose="02020603050405020304" pitchFamily="18" charset="0"/>
                <a:cs typeface="Times New Roman" panose="02020603050405020304" pitchFamily="18" charset="0"/>
              </a:rPr>
              <a:t>and changing the </a:t>
            </a:r>
            <a:r>
              <a:rPr lang="en-US" dirty="0" err="1" smtClean="0">
                <a:latin typeface="Times New Roman" panose="02020603050405020304" pitchFamily="18" charset="0"/>
                <a:cs typeface="Times New Roman" panose="02020603050405020304" pitchFamily="18" charset="0"/>
              </a:rPr>
              <a:t>scale_pos_weight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1</a:t>
            </a:r>
            <a:endParaRPr lang="en-IN" dirty="0">
              <a:latin typeface="Times New Roman" panose="02020603050405020304" pitchFamily="18" charset="0"/>
              <a:cs typeface="Times New Roman" panose="02020603050405020304" pitchFamily="18" charset="0"/>
            </a:endParaRPr>
          </a:p>
          <a:p>
            <a:endParaRPr lang="en-IN" dirty="0"/>
          </a:p>
        </p:txBody>
      </p:sp>
      <p:sp>
        <p:nvSpPr>
          <p:cNvPr id="3" name="TextBox 2"/>
          <p:cNvSpPr txBox="1"/>
          <p:nvPr/>
        </p:nvSpPr>
        <p:spPr>
          <a:xfrm>
            <a:off x="4878218" y="3649111"/>
            <a:ext cx="3910171"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AUC under the ROC </a:t>
            </a:r>
            <a:r>
              <a:rPr lang="en-US" dirty="0" smtClean="0">
                <a:latin typeface="Times New Roman" panose="02020603050405020304" pitchFamily="18" charset="0"/>
                <a:cs typeface="Times New Roman" panose="02020603050405020304" pitchFamily="18" charset="0"/>
              </a:rPr>
              <a:t>by changing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to </a:t>
            </a:r>
            <a:r>
              <a:rPr lang="en-US" dirty="0" smtClean="0">
                <a:latin typeface="Times New Roman" panose="02020603050405020304" pitchFamily="18" charset="0"/>
                <a:cs typeface="Times New Roman" panose="02020603050405020304" pitchFamily="18" charset="0"/>
              </a:rPr>
              <a:t>5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keeping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scale_pos_weight</a:t>
            </a:r>
            <a:r>
              <a:rPr lang="en-US" dirty="0">
                <a:latin typeface="Times New Roman" panose="02020603050405020304" pitchFamily="18" charset="0"/>
                <a:cs typeface="Times New Roman" panose="02020603050405020304" pitchFamily="18" charset="0"/>
              </a:rPr>
              <a:t> to </a:t>
            </a:r>
            <a:r>
              <a:rPr lang="en-US" dirty="0" smtClean="0">
                <a:latin typeface="Times New Roman" panose="02020603050405020304" pitchFamily="18" charset="0"/>
                <a:cs typeface="Times New Roman" panose="02020603050405020304" pitchFamily="18" charset="0"/>
              </a:rPr>
              <a:t>ratio</a:t>
            </a:r>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dirty="0"/>
          </a:p>
        </p:txBody>
      </p:sp>
    </p:spTree>
    <p:extLst>
      <p:ext uri="{BB962C8B-B14F-4D97-AF65-F5344CB8AC3E}">
        <p14:creationId xmlns:p14="http://schemas.microsoft.com/office/powerpoint/2010/main" val="4097042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876" t="29020" r="47315"/>
          <a:stretch/>
        </p:blipFill>
        <p:spPr>
          <a:xfrm>
            <a:off x="0" y="0"/>
            <a:ext cx="3417583" cy="3262172"/>
          </a:xfrm>
          <a:prstGeom prst="rect">
            <a:avLst/>
          </a:prstGeom>
        </p:spPr>
      </p:pic>
      <p:sp>
        <p:nvSpPr>
          <p:cNvPr id="2" name="TextBox 1"/>
          <p:cNvSpPr txBox="1"/>
          <p:nvPr/>
        </p:nvSpPr>
        <p:spPr>
          <a:xfrm>
            <a:off x="25706" y="3294043"/>
            <a:ext cx="3391877" cy="954107"/>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AUC under the ROC when </a:t>
            </a:r>
            <a:r>
              <a:rPr lang="en-US" dirty="0" smtClean="0">
                <a:latin typeface="Times New Roman" panose="02020603050405020304" pitchFamily="18" charset="0"/>
                <a:cs typeface="Times New Roman" panose="02020603050405020304" pitchFamily="18" charset="0"/>
              </a:rPr>
              <a:t>changing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max_depth</a:t>
            </a:r>
            <a:r>
              <a:rPr lang="en-US" dirty="0">
                <a:latin typeface="Times New Roman" panose="02020603050405020304" pitchFamily="18" charset="0"/>
                <a:cs typeface="Times New Roman" panose="02020603050405020304" pitchFamily="18" charset="0"/>
              </a:rPr>
              <a:t> to </a:t>
            </a:r>
            <a:r>
              <a:rPr lang="en-US" dirty="0" smtClean="0">
                <a:latin typeface="Times New Roman" panose="02020603050405020304" pitchFamily="18" charset="0"/>
                <a:cs typeface="Times New Roman" panose="02020603050405020304" pitchFamily="18" charset="0"/>
              </a:rPr>
              <a:t>20 </a:t>
            </a:r>
            <a:r>
              <a:rPr lang="en-US" dirty="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maintaining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scale_pos_weight</a:t>
            </a:r>
            <a:r>
              <a:rPr lang="en-US" dirty="0">
                <a:latin typeface="Times New Roman" panose="02020603050405020304" pitchFamily="18" charset="0"/>
                <a:cs typeface="Times New Roman" panose="02020603050405020304" pitchFamily="18" charset="0"/>
              </a:rPr>
              <a:t> to </a:t>
            </a:r>
            <a:r>
              <a:rPr lang="en-US" dirty="0" smtClean="0">
                <a:latin typeface="Times New Roman" panose="02020603050405020304" pitchFamily="18" charset="0"/>
                <a:cs typeface="Times New Roman" panose="02020603050405020304" pitchFamily="18" charset="0"/>
              </a:rPr>
              <a:t>ratio</a:t>
            </a:r>
            <a:endParaRPr lang="en-IN" dirty="0">
              <a:latin typeface="Times New Roman" panose="02020603050405020304" pitchFamily="18" charset="0"/>
              <a:cs typeface="Times New Roman" panose="02020603050405020304" pitchFamily="18" charset="0"/>
            </a:endParaRPr>
          </a:p>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854312925"/>
              </p:ext>
            </p:extLst>
          </p:nvPr>
        </p:nvGraphicFramePr>
        <p:xfrm>
          <a:off x="4039518" y="198227"/>
          <a:ext cx="4975951" cy="2662488"/>
        </p:xfrm>
        <a:graphic>
          <a:graphicData uri="http://schemas.openxmlformats.org/drawingml/2006/table">
            <a:tbl>
              <a:tblPr firstRow="1" bandRow="1">
                <a:tableStyleId>{5C22544A-7EE6-4342-B048-85BDC9FD1C3A}</a:tableStyleId>
              </a:tblPr>
              <a:tblGrid>
                <a:gridCol w="691880">
                  <a:extLst>
                    <a:ext uri="{9D8B030D-6E8A-4147-A177-3AD203B41FA5}">
                      <a16:colId xmlns:a16="http://schemas.microsoft.com/office/drawing/2014/main" val="20000"/>
                    </a:ext>
                  </a:extLst>
                </a:gridCol>
                <a:gridCol w="2019734">
                  <a:extLst>
                    <a:ext uri="{9D8B030D-6E8A-4147-A177-3AD203B41FA5}">
                      <a16:colId xmlns:a16="http://schemas.microsoft.com/office/drawing/2014/main" val="20001"/>
                    </a:ext>
                  </a:extLst>
                </a:gridCol>
                <a:gridCol w="1439671">
                  <a:extLst>
                    <a:ext uri="{9D8B030D-6E8A-4147-A177-3AD203B41FA5}">
                      <a16:colId xmlns:a16="http://schemas.microsoft.com/office/drawing/2014/main" val="20002"/>
                    </a:ext>
                  </a:extLst>
                </a:gridCol>
                <a:gridCol w="824666">
                  <a:extLst>
                    <a:ext uri="{9D8B030D-6E8A-4147-A177-3AD203B41FA5}">
                      <a16:colId xmlns:a16="http://schemas.microsoft.com/office/drawing/2014/main" val="20003"/>
                    </a:ext>
                  </a:extLst>
                </a:gridCol>
              </a:tblGrid>
              <a:tr h="443748">
                <a:tc>
                  <a:txBody>
                    <a:bodyPr/>
                    <a:lstStyle/>
                    <a:p>
                      <a:r>
                        <a:rPr lang="en-IN" dirty="0" err="1" smtClean="0">
                          <a:solidFill>
                            <a:srgbClr val="000000"/>
                          </a:solidFill>
                        </a:rPr>
                        <a:t>S.No</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err="1" smtClean="0">
                          <a:solidFill>
                            <a:srgbClr val="000000"/>
                          </a:solidFill>
                        </a:rPr>
                        <a:t>scale_pos_weight</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err="1" smtClean="0">
                          <a:solidFill>
                            <a:srgbClr val="000000"/>
                          </a:solidFill>
                        </a:rPr>
                        <a:t>max_depth</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AUC</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3748">
                <a:tc>
                  <a:txBody>
                    <a:bodyPr/>
                    <a:lstStyle/>
                    <a:p>
                      <a:r>
                        <a:rPr lang="en-IN" dirty="0" smtClean="0">
                          <a:solidFill>
                            <a:srgbClr val="000000"/>
                          </a:solidFill>
                        </a:rPr>
                        <a:t>1.</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1</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7</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0.602</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3748">
                <a:tc>
                  <a:txBody>
                    <a:bodyPr/>
                    <a:lstStyle/>
                    <a:p>
                      <a:r>
                        <a:rPr lang="en-IN" dirty="0" smtClean="0">
                          <a:solidFill>
                            <a:srgbClr val="000000"/>
                          </a:solidFill>
                        </a:rPr>
                        <a:t>2.</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1.18*ratio</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7</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0.754</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3748">
                <a:tc>
                  <a:txBody>
                    <a:bodyPr/>
                    <a:lstStyle/>
                    <a:p>
                      <a:r>
                        <a:rPr lang="en-IN" dirty="0" smtClean="0">
                          <a:solidFill>
                            <a:srgbClr val="000000"/>
                          </a:solidFill>
                        </a:rPr>
                        <a:t>3.</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ratio</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7</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0.754</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3748">
                <a:tc>
                  <a:txBody>
                    <a:bodyPr/>
                    <a:lstStyle/>
                    <a:p>
                      <a:r>
                        <a:rPr lang="en-IN" dirty="0" smtClean="0">
                          <a:solidFill>
                            <a:srgbClr val="000000"/>
                          </a:solidFill>
                        </a:rPr>
                        <a:t>4.</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ratio</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5</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0.752</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3748">
                <a:tc>
                  <a:txBody>
                    <a:bodyPr/>
                    <a:lstStyle/>
                    <a:p>
                      <a:r>
                        <a:rPr lang="en-IN" dirty="0" smtClean="0">
                          <a:solidFill>
                            <a:srgbClr val="000000"/>
                          </a:solidFill>
                        </a:rPr>
                        <a:t>5.</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ratio</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20</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dirty="0" smtClean="0">
                          <a:solidFill>
                            <a:srgbClr val="000000"/>
                          </a:solidFill>
                        </a:rPr>
                        <a:t>0.758</a:t>
                      </a:r>
                      <a:endParaRPr lang="en-IN"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 name="TextBox 4"/>
          <p:cNvSpPr txBox="1"/>
          <p:nvPr/>
        </p:nvSpPr>
        <p:spPr>
          <a:xfrm>
            <a:off x="4194963" y="2919110"/>
            <a:ext cx="4491935" cy="523220"/>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r</a:t>
            </a:r>
            <a:r>
              <a:rPr lang="en-IN" b="1" dirty="0" smtClean="0">
                <a:latin typeface="Times New Roman" panose="02020603050405020304" pitchFamily="18" charset="0"/>
                <a:cs typeface="Times New Roman" panose="02020603050405020304" pitchFamily="18" charset="0"/>
              </a:rPr>
              <a:t>atio = (no. of inputs in class 0) / (no. of inputs in class 1)</a:t>
            </a:r>
          </a:p>
          <a:p>
            <a:r>
              <a:rPr lang="en-IN" dirty="0" smtClean="0"/>
              <a:t> </a:t>
            </a:r>
            <a:endParaRPr lang="en-IN" dirty="0"/>
          </a:p>
        </p:txBody>
      </p:sp>
      <p:sp>
        <p:nvSpPr>
          <p:cNvPr id="3" name="TextBox 2"/>
          <p:cNvSpPr txBox="1"/>
          <p:nvPr/>
        </p:nvSpPr>
        <p:spPr>
          <a:xfrm>
            <a:off x="4194963" y="3294043"/>
            <a:ext cx="4553638" cy="738664"/>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table shown above is a comparison table of all the AUCs calculated by changing the </a:t>
            </a:r>
            <a:r>
              <a:rPr lang="en-US" dirty="0" err="1" smtClean="0">
                <a:latin typeface="Times New Roman" panose="02020603050405020304" pitchFamily="18" charset="0"/>
                <a:cs typeface="Times New Roman" panose="02020603050405020304" pitchFamily="18" charset="0"/>
              </a:rPr>
              <a:t>max_depth</a:t>
            </a:r>
            <a:r>
              <a:rPr lang="en-US" dirty="0" smtClean="0">
                <a:latin typeface="Times New Roman" panose="02020603050405020304" pitchFamily="18" charset="0"/>
                <a:cs typeface="Times New Roman" panose="02020603050405020304" pitchFamily="18" charset="0"/>
              </a:rPr>
              <a:t> or the </a:t>
            </a:r>
            <a:r>
              <a:rPr lang="en-US" dirty="0" err="1" smtClean="0">
                <a:latin typeface="Times New Roman" panose="02020603050405020304" pitchFamily="18" charset="0"/>
                <a:cs typeface="Times New Roman" panose="02020603050405020304" pitchFamily="18" charset="0"/>
              </a:rPr>
              <a:t>scale_pos_weight</a:t>
            </a:r>
            <a:r>
              <a:rPr lang="en-US" dirty="0" smtClean="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dirty="0"/>
          </a:p>
        </p:txBody>
      </p:sp>
    </p:spTree>
    <p:extLst>
      <p:ext uri="{BB962C8B-B14F-4D97-AF65-F5344CB8AC3E}">
        <p14:creationId xmlns:p14="http://schemas.microsoft.com/office/powerpoint/2010/main" val="1036476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197400" y="102125"/>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a:latin typeface="Times New Roman" panose="02020603050405020304" pitchFamily="18" charset="0"/>
                <a:cs typeface="Times New Roman" panose="02020603050405020304" pitchFamily="18" charset="0"/>
              </a:rPr>
              <a:t>Future work</a:t>
            </a:r>
            <a:endParaRPr sz="2800" i="0" u="none" strike="noStrike" cap="none" dirty="0">
              <a:solidFill>
                <a:schemeClr val="accent1"/>
              </a:solidFill>
              <a:latin typeface="Times New Roman" panose="02020603050405020304" pitchFamily="18" charset="0"/>
              <a:cs typeface="Times New Roman" panose="02020603050405020304" pitchFamily="18" charset="0"/>
            </a:endParaRPr>
          </a:p>
        </p:txBody>
      </p:sp>
      <p:sp>
        <p:nvSpPr>
          <p:cNvPr id="122" name="Google Shape;122;p22"/>
          <p:cNvSpPr txBox="1">
            <a:spLocks noGrp="1"/>
          </p:cNvSpPr>
          <p:nvPr>
            <p:ph type="body" idx="1"/>
          </p:nvPr>
        </p:nvSpPr>
        <p:spPr>
          <a:xfrm>
            <a:off x="276225" y="781050"/>
            <a:ext cx="8556075" cy="3787975"/>
          </a:xfrm>
          <a:prstGeom prst="rect">
            <a:avLst/>
          </a:prstGeom>
          <a:noFill/>
          <a:ln>
            <a:noFill/>
          </a:ln>
        </p:spPr>
        <p:txBody>
          <a:bodyPr spcFirstLastPara="1" wrap="square" lIns="91425" tIns="91425" rIns="91425" bIns="91425" anchor="t" anchorCtr="0">
            <a:noAutofit/>
          </a:bodyPr>
          <a:lstStyle/>
          <a:p>
            <a:pPr algn="just">
              <a:lnSpc>
                <a:spcPct val="150000"/>
              </a:lnSpc>
              <a:buClrTx/>
              <a:buFont typeface="Arial" pitchFamily="34" charset="0"/>
              <a:buChar char="•"/>
            </a:pPr>
            <a:r>
              <a:rPr lang="en-IN" sz="1400" dirty="0" smtClean="0">
                <a:solidFill>
                  <a:srgbClr val="000000"/>
                </a:solidFill>
                <a:latin typeface="Times New Roman" panose="02020603050405020304" pitchFamily="18" charset="0"/>
                <a:cs typeface="Times New Roman" panose="02020603050405020304" pitchFamily="18" charset="0"/>
              </a:rPr>
              <a:t>As of </a:t>
            </a:r>
            <a:r>
              <a:rPr lang="en-IN" sz="1400" dirty="0" smtClean="0">
                <a:solidFill>
                  <a:srgbClr val="000000"/>
                </a:solidFill>
                <a:latin typeface="Times New Roman" panose="02020603050405020304" pitchFamily="18" charset="0"/>
                <a:cs typeface="Times New Roman" panose="02020603050405020304" pitchFamily="18" charset="0"/>
              </a:rPr>
              <a:t>now, </a:t>
            </a:r>
            <a:r>
              <a:rPr lang="en-IN" sz="1400" dirty="0" smtClean="0">
                <a:solidFill>
                  <a:srgbClr val="000000"/>
                </a:solidFill>
                <a:latin typeface="Times New Roman" panose="02020603050405020304" pitchFamily="18" charset="0"/>
                <a:cs typeface="Times New Roman" panose="02020603050405020304" pitchFamily="18" charset="0"/>
              </a:rPr>
              <a:t>the algorithm works on binary classification.  </a:t>
            </a:r>
            <a:r>
              <a:rPr lang="en-IN" sz="1400" dirty="0">
                <a:solidFill>
                  <a:srgbClr val="000000"/>
                </a:solidFill>
                <a:latin typeface="Times New Roman" panose="02020603050405020304" pitchFamily="18" charset="0"/>
                <a:cs typeface="Times New Roman" panose="02020603050405020304" pitchFamily="18" charset="0"/>
              </a:rPr>
              <a:t>I</a:t>
            </a:r>
            <a:r>
              <a:rPr lang="en-IN" sz="1400" dirty="0" smtClean="0">
                <a:solidFill>
                  <a:srgbClr val="000000"/>
                </a:solidFill>
                <a:latin typeface="Times New Roman" panose="02020603050405020304" pitchFamily="18" charset="0"/>
                <a:cs typeface="Times New Roman" panose="02020603050405020304" pitchFamily="18" charset="0"/>
              </a:rPr>
              <a:t>t can be extended to multi-class classification problem as in the case of H1visa dataset were the classes were “Certified”, “denied”, “Certified-Withdrawn”, “Withdrawn”. </a:t>
            </a:r>
            <a:endParaRPr lang="en-IN" sz="1400" dirty="0">
              <a:solidFill>
                <a:srgbClr val="000000"/>
              </a:solidFill>
              <a:latin typeface="Times New Roman" panose="02020603050405020304" pitchFamily="18" charset="0"/>
              <a:cs typeface="Times New Roman" panose="02020603050405020304" pitchFamily="18" charset="0"/>
            </a:endParaRPr>
          </a:p>
          <a:p>
            <a:pPr algn="just">
              <a:lnSpc>
                <a:spcPct val="150000"/>
              </a:lnSpc>
              <a:buClrTx/>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One of the main ways to approach this method is to use the one versus all method and then find the average of it.</a:t>
            </a:r>
          </a:p>
          <a:p>
            <a:pPr algn="just">
              <a:lnSpc>
                <a:spcPct val="150000"/>
              </a:lnSpc>
              <a:buClrTx/>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Ensemble methods of same classifiers by varying parameters and different classifiers on varying parameters is another approach that can be worked on</a:t>
            </a:r>
            <a:r>
              <a:rPr lang="en-US" sz="14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buClrTx/>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Other common areas where the data set is imbalanced are: Health sector and Fraud detection.</a:t>
            </a:r>
            <a:endParaRPr lang="en-IN" sz="1400" dirty="0" smtClean="0">
              <a:solidFill>
                <a:srgbClr val="0000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lvl="0"/>
            <a:fld id="{00000000-1234-1234-1234-123412341234}" type="slidenum">
              <a:rPr lang="en-US" smtClean="0"/>
              <a:pPr lvl="0"/>
              <a:t>14</a:t>
            </a:fld>
            <a:endParaRP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216450" y="1592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Conclusion</a:t>
            </a:r>
            <a:endParaRPr sz="2800" dirty="0">
              <a:latin typeface="Times New Roman" panose="02020603050405020304" pitchFamily="18" charset="0"/>
              <a:cs typeface="Times New Roman" panose="02020603050405020304" pitchFamily="18" charset="0"/>
            </a:endParaRPr>
          </a:p>
        </p:txBody>
      </p:sp>
      <p:sp>
        <p:nvSpPr>
          <p:cNvPr id="128" name="Google Shape;128;p23"/>
          <p:cNvSpPr txBox="1">
            <a:spLocks noGrp="1"/>
          </p:cNvSpPr>
          <p:nvPr>
            <p:ph type="body" idx="1"/>
          </p:nvPr>
        </p:nvSpPr>
        <p:spPr>
          <a:xfrm>
            <a:off x="228600" y="828675"/>
            <a:ext cx="8603700" cy="374035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None/>
            </a:pPr>
            <a:r>
              <a:rPr lang="en-US" sz="1400" dirty="0" smtClean="0">
                <a:solidFill>
                  <a:srgbClr val="000000"/>
                </a:solidFill>
                <a:latin typeface="Times New Roman" panose="02020603050405020304" pitchFamily="18" charset="0"/>
                <a:cs typeface="Times New Roman" panose="02020603050405020304" pitchFamily="18" charset="0"/>
              </a:rPr>
              <a:t>At the end, fine tuning of specific parameters on the model was achieved. And for imbalanced datasets Metrics like AUC and Confusion matrix delivered good results in comparison to Accuracy. And finally data preprocessing has to be done with utmost precision even though it does take a lot of time as only if that step is done well, will the outcome be proper and the desired one.</a:t>
            </a:r>
            <a:endParaRPr sz="1400" dirty="0">
              <a:solidFill>
                <a:srgbClr val="0000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4" name="Picture 3"/>
          <p:cNvPicPr>
            <a:picLocks noChangeAspect="1"/>
          </p:cNvPicPr>
          <p:nvPr/>
        </p:nvPicPr>
        <p:blipFill rotWithShape="1">
          <a:blip r:embed="rId3"/>
          <a:srcRect r="394" b="10706"/>
          <a:stretch/>
        </p:blipFill>
        <p:spPr>
          <a:xfrm>
            <a:off x="1789424" y="633155"/>
            <a:ext cx="4894284" cy="4061347"/>
          </a:xfrm>
          <a:prstGeom prst="rect">
            <a:avLst/>
          </a:prstGeom>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r>
              <a:rPr lang="en-US" dirty="0" smtClean="0"/>
              <a:t> </a:t>
            </a:r>
            <a:fld id="{00000000-1234-1234-1234-123412341234}" type="slidenum">
              <a:rPr lang="en-US" smtClean="0"/>
              <a:t>16</a:t>
            </a:fld>
            <a:endParaRP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2" name="Picture 1"/>
          <p:cNvPicPr>
            <a:picLocks noChangeAspect="1"/>
          </p:cNvPicPr>
          <p:nvPr/>
        </p:nvPicPr>
        <p:blipFill rotWithShape="1">
          <a:blip r:embed="rId3"/>
          <a:srcRect l="1" r="258" b="6327"/>
          <a:stretch/>
        </p:blipFill>
        <p:spPr>
          <a:xfrm>
            <a:off x="747682" y="389382"/>
            <a:ext cx="7517174" cy="4038237"/>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r>
              <a:rPr lang="en-US" dirty="0" smtClean="0"/>
              <a:t> </a:t>
            </a:r>
            <a:fld id="{00000000-1234-1234-1234-123412341234}" type="slidenum">
              <a:rPr lang="en-US" smtClean="0"/>
              <a:t>17</a:t>
            </a:fld>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body" idx="1"/>
          </p:nvPr>
        </p:nvSpPr>
        <p:spPr>
          <a:xfrm>
            <a:off x="228600" y="809625"/>
            <a:ext cx="8594175" cy="3759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A brief About Project Group Name</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Team members</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Problem statement</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Related work</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Datasets</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Methods and model</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Experiments and results</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Future work</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Conclusion</a:t>
            </a:r>
            <a:endParaRPr sz="1400" dirty="0">
              <a:solidFill>
                <a:srgbClr val="000000"/>
              </a:solidFill>
              <a:latin typeface="Times New Roman" panose="02020603050405020304" pitchFamily="18" charset="0"/>
              <a:cs typeface="Times New Roman" panose="02020603050405020304" pitchFamily="18" charset="0"/>
            </a:endParaRPr>
          </a:p>
          <a:p>
            <a:pPr marL="457200" lvl="0" indent="-342900" algn="l" rtl="0">
              <a:lnSpc>
                <a:spcPct val="115000"/>
              </a:lnSpc>
              <a:spcBef>
                <a:spcPts val="0"/>
              </a:spcBef>
              <a:spcAft>
                <a:spcPts val="0"/>
              </a:spcAft>
              <a:buClr>
                <a:srgbClr val="000000"/>
              </a:buClr>
              <a:buSzPts val="1800"/>
              <a:buAutoNum type="arabicPeriod"/>
            </a:pPr>
            <a:r>
              <a:rPr lang="en-US" sz="1400" dirty="0">
                <a:solidFill>
                  <a:srgbClr val="000000"/>
                </a:solidFill>
                <a:latin typeface="Times New Roman" panose="02020603050405020304" pitchFamily="18" charset="0"/>
                <a:cs typeface="Times New Roman" panose="02020603050405020304" pitchFamily="18" charset="0"/>
              </a:rPr>
              <a:t>Q &amp; A</a:t>
            </a:r>
            <a:endParaRPr sz="1400" dirty="0">
              <a:solidFill>
                <a:srgbClr val="000000"/>
              </a:solidFill>
              <a:latin typeface="Times New Roman" panose="02020603050405020304" pitchFamily="18" charset="0"/>
              <a:cs typeface="Times New Roman" panose="02020603050405020304" pitchFamily="18" charset="0"/>
            </a:endParaRPr>
          </a:p>
        </p:txBody>
      </p:sp>
      <p:sp>
        <p:nvSpPr>
          <p:cNvPr id="74" name="Google Shape;74;p14"/>
          <p:cNvSpPr txBox="1">
            <a:spLocks noGrp="1"/>
          </p:cNvSpPr>
          <p:nvPr>
            <p:ph type="title"/>
          </p:nvPr>
        </p:nvSpPr>
        <p:spPr>
          <a:xfrm>
            <a:off x="273600" y="1783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Agenda</a:t>
            </a:r>
            <a:endParaRPr sz="28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r>
              <a:rPr lang="en-US" dirty="0" smtClean="0"/>
              <a:t> </a:t>
            </a:r>
            <a:fld id="{00000000-1234-1234-1234-123412341234}" type="slidenum">
              <a:rPr lang="en-US" smtClean="0"/>
              <a:t>2</a:t>
            </a:fld>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2164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Times New Roman" panose="02020603050405020304" pitchFamily="18" charset="0"/>
                <a:cs typeface="Times New Roman" panose="02020603050405020304" pitchFamily="18" charset="0"/>
              </a:rPr>
              <a:t>Brief about the Project </a:t>
            </a:r>
            <a:r>
              <a:rPr lang="en-US" sz="2800" dirty="0" smtClean="0">
                <a:latin typeface="Times New Roman" panose="02020603050405020304" pitchFamily="18" charset="0"/>
                <a:cs typeface="Times New Roman" panose="02020603050405020304" pitchFamily="18" charset="0"/>
              </a:rPr>
              <a:t>Group Name- Andrew NG</a:t>
            </a:r>
            <a:endParaRPr sz="2800" dirty="0">
              <a:latin typeface="Times New Roman" panose="02020603050405020304" pitchFamily="18" charset="0"/>
              <a:cs typeface="Times New Roman" panose="02020603050405020304" pitchFamily="18" charset="0"/>
            </a:endParaRPr>
          </a:p>
        </p:txBody>
      </p:sp>
      <p:sp>
        <p:nvSpPr>
          <p:cNvPr id="80" name="Google Shape;80;p15"/>
          <p:cNvSpPr txBox="1">
            <a:spLocks noGrp="1"/>
          </p:cNvSpPr>
          <p:nvPr>
            <p:ph type="body" idx="1"/>
          </p:nvPr>
        </p:nvSpPr>
        <p:spPr>
          <a:xfrm>
            <a:off x="311699" y="838200"/>
            <a:ext cx="5698575" cy="405765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rgbClr val="000000"/>
              </a:buClr>
              <a:buFont typeface="Arial" panose="020B0604020202020204" pitchFamily="34" charset="0"/>
              <a:buChar char="•"/>
            </a:pPr>
            <a:r>
              <a:rPr lang="en-US" sz="1400" dirty="0" smtClean="0">
                <a:solidFill>
                  <a:schemeClr val="bg2">
                    <a:lumMod val="50000"/>
                  </a:schemeClr>
                </a:solidFill>
                <a:latin typeface="Times New Roman" panose="02020603050405020304" pitchFamily="18" charset="0"/>
                <a:cs typeface="Times New Roman" panose="02020603050405020304" pitchFamily="18" charset="0"/>
              </a:rPr>
              <a:t>Completed his undergrad from Carnegie Mellon University, Graduation and Triple masters from MIT and PhD from University of California, Berkeley.</a:t>
            </a:r>
          </a:p>
          <a:p>
            <a:pPr marL="285750" lvl="0" indent="-285750" algn="just">
              <a:buClr>
                <a:srgbClr val="000000"/>
              </a:buClr>
              <a:buFont typeface="Arial" panose="020B0604020202020204" pitchFamily="34" charset="0"/>
              <a:buChar char="•"/>
            </a:pPr>
            <a:r>
              <a:rPr lang="en-US" sz="1400" dirty="0">
                <a:solidFill>
                  <a:schemeClr val="bg2">
                    <a:lumMod val="50000"/>
                  </a:schemeClr>
                </a:solidFill>
                <a:latin typeface="Times New Roman" panose="02020603050405020304" pitchFamily="18" charset="0"/>
                <a:cs typeface="Times New Roman" panose="02020603050405020304" pitchFamily="18" charset="0"/>
              </a:rPr>
              <a:t>Ng researches primarily in machine learning, deep </a:t>
            </a:r>
            <a:r>
              <a:rPr lang="en-US" sz="1400" dirty="0" smtClean="0">
                <a:solidFill>
                  <a:schemeClr val="bg2">
                    <a:lumMod val="50000"/>
                  </a:schemeClr>
                </a:solidFill>
                <a:latin typeface="Times New Roman" panose="02020603050405020304" pitchFamily="18" charset="0"/>
                <a:cs typeface="Times New Roman" panose="02020603050405020304" pitchFamily="18" charset="0"/>
              </a:rPr>
              <a:t>learning, machine </a:t>
            </a:r>
            <a:r>
              <a:rPr lang="en-US" sz="1400" dirty="0">
                <a:solidFill>
                  <a:schemeClr val="bg2">
                    <a:lumMod val="50000"/>
                  </a:schemeClr>
                </a:solidFill>
                <a:latin typeface="Times New Roman" panose="02020603050405020304" pitchFamily="18" charset="0"/>
                <a:cs typeface="Times New Roman" panose="02020603050405020304" pitchFamily="18" charset="0"/>
              </a:rPr>
              <a:t>perception, computer vision, and natural language </a:t>
            </a:r>
            <a:r>
              <a:rPr lang="en-US" sz="1400" dirty="0" smtClean="0">
                <a:solidFill>
                  <a:schemeClr val="bg2">
                    <a:lumMod val="50000"/>
                  </a:schemeClr>
                </a:solidFill>
                <a:latin typeface="Times New Roman" panose="02020603050405020304" pitchFamily="18" charset="0"/>
                <a:cs typeface="Times New Roman" panose="02020603050405020304" pitchFamily="18" charset="0"/>
              </a:rPr>
              <a:t>processing</a:t>
            </a:r>
            <a:r>
              <a:rPr lang="en-US" dirty="0">
                <a:solidFill>
                  <a:schemeClr val="bg2">
                    <a:lumMod val="50000"/>
                  </a:schemeClr>
                </a:solidFill>
                <a:latin typeface="Times New Roman" panose="02020603050405020304" pitchFamily="18" charset="0"/>
                <a:cs typeface="Times New Roman" panose="02020603050405020304" pitchFamily="18" charset="0"/>
              </a:rPr>
              <a:t>.</a:t>
            </a:r>
            <a:endParaRPr lang="en-US" sz="1400" dirty="0" smtClean="0">
              <a:solidFill>
                <a:schemeClr val="bg2">
                  <a:lumMod val="50000"/>
                </a:schemeClr>
              </a:solidFill>
              <a:latin typeface="Times New Roman" panose="02020603050405020304" pitchFamily="18" charset="0"/>
              <a:cs typeface="Times New Roman" panose="02020603050405020304" pitchFamily="18" charset="0"/>
            </a:endParaRPr>
          </a:p>
          <a:p>
            <a:pPr marL="285750" lvl="0" indent="-285750" algn="just">
              <a:buClr>
                <a:srgbClr val="000000"/>
              </a:buClr>
              <a:buFont typeface="Arial" panose="020B0604020202020204" pitchFamily="34" charset="0"/>
              <a:buChar char="•"/>
            </a:pPr>
            <a:r>
              <a:rPr lang="en-US" dirty="0" smtClean="0">
                <a:solidFill>
                  <a:schemeClr val="bg2">
                    <a:lumMod val="50000"/>
                  </a:schemeClr>
                </a:solidFill>
                <a:latin typeface="Times New Roman" panose="02020603050405020304" pitchFamily="18" charset="0"/>
                <a:cs typeface="Times New Roman" panose="02020603050405020304" pitchFamily="18" charset="0"/>
              </a:rPr>
              <a:t>Few </a:t>
            </a:r>
            <a:r>
              <a:rPr lang="en-US" dirty="0">
                <a:solidFill>
                  <a:schemeClr val="bg2">
                    <a:lumMod val="50000"/>
                  </a:schemeClr>
                </a:solidFill>
                <a:latin typeface="Times New Roman" panose="02020603050405020304" pitchFamily="18" charset="0"/>
                <a:cs typeface="Times New Roman" panose="02020603050405020304" pitchFamily="18" charset="0"/>
              </a:rPr>
              <a:t>of the most talked about projects till </a:t>
            </a:r>
            <a:r>
              <a:rPr lang="en-US" dirty="0" smtClean="0">
                <a:solidFill>
                  <a:schemeClr val="bg2">
                    <a:lumMod val="50000"/>
                  </a:schemeClr>
                </a:solidFill>
                <a:latin typeface="Times New Roman" panose="02020603050405020304" pitchFamily="18" charset="0"/>
                <a:cs typeface="Times New Roman" panose="02020603050405020304" pitchFamily="18" charset="0"/>
              </a:rPr>
              <a:t>date: </a:t>
            </a:r>
            <a:r>
              <a:rPr lang="en-US" dirty="0">
                <a:solidFill>
                  <a:schemeClr val="bg2">
                    <a:lumMod val="50000"/>
                  </a:schemeClr>
                </a:solidFill>
                <a:latin typeface="Times New Roman" panose="02020603050405020304" pitchFamily="18" charset="0"/>
                <a:cs typeface="Times New Roman" panose="02020603050405020304" pitchFamily="18" charset="0"/>
              </a:rPr>
              <a:t>Stanford </a:t>
            </a:r>
            <a:r>
              <a:rPr lang="en-US" dirty="0" smtClean="0">
                <a:solidFill>
                  <a:schemeClr val="bg2">
                    <a:lumMod val="50000"/>
                  </a:schemeClr>
                </a:solidFill>
                <a:latin typeface="Times New Roman" panose="02020603050405020304" pitchFamily="18" charset="0"/>
                <a:cs typeface="Times New Roman" panose="02020603050405020304" pitchFamily="18" charset="0"/>
              </a:rPr>
              <a:t>Autonomous Helicopter project, AI Robot Project, Google Brain Project at Google and Stanford WordNet projects</a:t>
            </a:r>
          </a:p>
          <a:p>
            <a:pPr marL="285750" lvl="0" indent="-285750" algn="just">
              <a:buClr>
                <a:srgbClr val="000000"/>
              </a:buClr>
              <a:buFont typeface="Arial" panose="020B0604020202020204" pitchFamily="34" charset="0"/>
              <a:buChar char="•"/>
            </a:pPr>
            <a:r>
              <a:rPr lang="en-US" dirty="0" smtClean="0">
                <a:solidFill>
                  <a:schemeClr val="bg2">
                    <a:lumMod val="50000"/>
                  </a:schemeClr>
                </a:solidFill>
                <a:latin typeface="Times New Roman" panose="02020603050405020304" pitchFamily="18" charset="0"/>
                <a:cs typeface="Times New Roman" panose="02020603050405020304" pitchFamily="18" charset="0"/>
              </a:rPr>
              <a:t>His paper along with Michael and </a:t>
            </a:r>
            <a:r>
              <a:rPr lang="en-US" dirty="0">
                <a:solidFill>
                  <a:schemeClr val="bg2">
                    <a:lumMod val="50000"/>
                  </a:schemeClr>
                </a:solidFill>
                <a:latin typeface="Times New Roman" panose="02020603050405020304" pitchFamily="18" charset="0"/>
                <a:cs typeface="Times New Roman" panose="02020603050405020304" pitchFamily="18" charset="0"/>
              </a:rPr>
              <a:t>D</a:t>
            </a:r>
            <a:r>
              <a:rPr lang="en-US" dirty="0" smtClean="0">
                <a:solidFill>
                  <a:schemeClr val="bg2">
                    <a:lumMod val="50000"/>
                  </a:schemeClr>
                </a:solidFill>
                <a:latin typeface="Times New Roman" panose="02020603050405020304" pitchFamily="18" charset="0"/>
                <a:cs typeface="Times New Roman" panose="02020603050405020304" pitchFamily="18" charset="0"/>
              </a:rPr>
              <a:t>avid on </a:t>
            </a:r>
            <a:r>
              <a:rPr lang="en-IN" dirty="0">
                <a:solidFill>
                  <a:schemeClr val="bg2">
                    <a:lumMod val="50000"/>
                  </a:schemeClr>
                </a:solidFill>
                <a:latin typeface="Times New Roman" panose="02020603050405020304" pitchFamily="18" charset="0"/>
                <a:cs typeface="Times New Roman" panose="02020603050405020304" pitchFamily="18" charset="0"/>
              </a:rPr>
              <a:t> Latent </a:t>
            </a:r>
            <a:r>
              <a:rPr lang="en-IN" dirty="0" err="1">
                <a:solidFill>
                  <a:schemeClr val="bg2">
                    <a:lumMod val="50000"/>
                  </a:schemeClr>
                </a:solidFill>
                <a:latin typeface="Times New Roman" panose="02020603050405020304" pitchFamily="18" charset="0"/>
                <a:cs typeface="Times New Roman" panose="02020603050405020304" pitchFamily="18" charset="0"/>
              </a:rPr>
              <a:t>Dirichlet</a:t>
            </a:r>
            <a:r>
              <a:rPr lang="en-IN" dirty="0">
                <a:solidFill>
                  <a:schemeClr val="bg2">
                    <a:lumMod val="50000"/>
                  </a:schemeClr>
                </a:solidFill>
                <a:latin typeface="Times New Roman" panose="02020603050405020304" pitchFamily="18" charset="0"/>
                <a:cs typeface="Times New Roman" panose="02020603050405020304" pitchFamily="18" charset="0"/>
              </a:rPr>
              <a:t> </a:t>
            </a:r>
            <a:r>
              <a:rPr lang="en-IN" dirty="0" smtClean="0">
                <a:solidFill>
                  <a:schemeClr val="bg2">
                    <a:lumMod val="50000"/>
                  </a:schemeClr>
                </a:solidFill>
                <a:latin typeface="Times New Roman" panose="02020603050405020304" pitchFamily="18" charset="0"/>
                <a:cs typeface="Times New Roman" panose="02020603050405020304" pitchFamily="18" charset="0"/>
              </a:rPr>
              <a:t>allocation influenced millions.</a:t>
            </a:r>
          </a:p>
          <a:p>
            <a:pPr marL="285750" lvl="0" indent="-285750" algn="just">
              <a:buClr>
                <a:srgbClr val="000000"/>
              </a:buClr>
              <a:buFont typeface="Arial" panose="020B0604020202020204" pitchFamily="34" charset="0"/>
              <a:buChar char="•"/>
            </a:pPr>
            <a:r>
              <a:rPr lang="en-US" sz="1400" dirty="0" smtClean="0">
                <a:solidFill>
                  <a:schemeClr val="bg2">
                    <a:lumMod val="50000"/>
                  </a:schemeClr>
                </a:solidFill>
                <a:latin typeface="Times New Roman" panose="02020603050405020304" pitchFamily="18" charset="0"/>
                <a:cs typeface="Times New Roman" panose="02020603050405020304" pitchFamily="18" charset="0"/>
              </a:rPr>
              <a:t>And finally his online course on Coursera is something no one not knows about it.</a:t>
            </a:r>
            <a:endParaRPr sz="1400"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6297500" y="1210700"/>
            <a:ext cx="2268090" cy="3194202"/>
          </a:xfrm>
          <a:prstGeom prst="rect">
            <a:avLst/>
          </a:prstGeom>
        </p:spPr>
      </p:pic>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304800" y="781050"/>
            <a:ext cx="8527500" cy="3787975"/>
          </a:xfrm>
          <a:prstGeom prst="rect">
            <a:avLst/>
          </a:prstGeom>
          <a:noFill/>
          <a:ln>
            <a:noFill/>
          </a:ln>
        </p:spPr>
        <p:txBody>
          <a:bodyPr spcFirstLastPara="1" wrap="square" lIns="91425" tIns="91425" rIns="91425" bIns="91425" anchor="t" anchorCtr="0">
            <a:noAutofit/>
          </a:bodyPr>
          <a:lstStyle/>
          <a:p>
            <a:pPr marL="0" indent="0">
              <a:buNone/>
            </a:pPr>
            <a:r>
              <a:rPr lang="en-US" sz="1400" b="1" dirty="0">
                <a:solidFill>
                  <a:srgbClr val="002060"/>
                </a:solidFill>
                <a:latin typeface="Times New Roman" panose="02020603050405020304" pitchFamily="18" charset="0"/>
                <a:cs typeface="Times New Roman" panose="02020603050405020304" pitchFamily="18" charset="0"/>
              </a:rPr>
              <a:t> </a:t>
            </a:r>
            <a:r>
              <a:rPr lang="en-US" sz="1400" b="1" dirty="0" smtClean="0">
                <a:solidFill>
                  <a:srgbClr val="002060"/>
                </a:solidFill>
                <a:latin typeface="Times New Roman" panose="02020603050405020304" pitchFamily="18" charset="0"/>
                <a:cs typeface="Times New Roman" panose="02020603050405020304" pitchFamily="18" charset="0"/>
              </a:rPr>
              <a:t>     Mentor </a:t>
            </a:r>
            <a:r>
              <a:rPr lang="en-US" sz="1400" b="1" dirty="0">
                <a:solidFill>
                  <a:srgbClr val="002060"/>
                </a:solidFill>
                <a:latin typeface="Times New Roman" panose="02020603050405020304" pitchFamily="18" charset="0"/>
                <a:cs typeface="Times New Roman" panose="02020603050405020304" pitchFamily="18" charset="0"/>
              </a:rPr>
              <a:t>: </a:t>
            </a:r>
            <a:r>
              <a:rPr lang="en-US" sz="1400" b="1" dirty="0" err="1">
                <a:solidFill>
                  <a:srgbClr val="002060"/>
                </a:solidFill>
                <a:latin typeface="Times New Roman" panose="02020603050405020304" pitchFamily="18" charset="0"/>
                <a:cs typeface="Times New Roman" panose="02020603050405020304" pitchFamily="18" charset="0"/>
              </a:rPr>
              <a:t>Nandan</a:t>
            </a:r>
            <a:r>
              <a:rPr lang="en-US" sz="1400" b="1" dirty="0">
                <a:solidFill>
                  <a:srgbClr val="002060"/>
                </a:solidFill>
                <a:latin typeface="Times New Roman" panose="02020603050405020304" pitchFamily="18" charset="0"/>
                <a:cs typeface="Times New Roman" panose="02020603050405020304" pitchFamily="18" charset="0"/>
              </a:rPr>
              <a:t> Kumar </a:t>
            </a:r>
            <a:r>
              <a:rPr lang="en-US" sz="1400" b="1" dirty="0" err="1">
                <a:solidFill>
                  <a:srgbClr val="002060"/>
                </a:solidFill>
                <a:latin typeface="Times New Roman" panose="02020603050405020304" pitchFamily="18" charset="0"/>
                <a:cs typeface="Times New Roman" panose="02020603050405020304" pitchFamily="18" charset="0"/>
              </a:rPr>
              <a:t>Jha</a:t>
            </a:r>
            <a:endParaRPr lang="en-US" sz="1400" b="1" dirty="0">
              <a:solidFill>
                <a:srgbClr val="00206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chemeClr val="bg2">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Clr>
                <a:srgbClr val="000000"/>
              </a:buClr>
              <a:buFont typeface="Arial" panose="020B0604020202020204"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Annie </a:t>
            </a:r>
            <a:r>
              <a:rPr lang="en-US" sz="1400" dirty="0" err="1" smtClean="0">
                <a:solidFill>
                  <a:srgbClr val="000000"/>
                </a:solidFill>
                <a:latin typeface="Times New Roman" panose="02020603050405020304" pitchFamily="18" charset="0"/>
                <a:cs typeface="Times New Roman" panose="02020603050405020304" pitchFamily="18" charset="0"/>
              </a:rPr>
              <a:t>Chandolu</a:t>
            </a:r>
            <a:endParaRPr lang="en-US" sz="1400" dirty="0" smtClean="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Clr>
                <a:srgbClr val="000000"/>
              </a:buClr>
              <a:buFont typeface="Arial" panose="020B0604020202020204" pitchFamily="34" charset="0"/>
              <a:buChar char="•"/>
            </a:pPr>
            <a:r>
              <a:rPr lang="en-US" sz="1400" dirty="0" err="1" smtClean="0">
                <a:solidFill>
                  <a:srgbClr val="000000"/>
                </a:solidFill>
                <a:latin typeface="Times New Roman" panose="02020603050405020304" pitchFamily="18" charset="0"/>
                <a:cs typeface="Times New Roman" panose="02020603050405020304" pitchFamily="18" charset="0"/>
              </a:rPr>
              <a:t>Anusree</a:t>
            </a:r>
            <a:r>
              <a:rPr lang="en-US" sz="1400" dirty="0" smtClean="0">
                <a:solidFill>
                  <a:srgbClr val="000000"/>
                </a:solidFill>
                <a:latin typeface="Times New Roman" panose="02020603050405020304" pitchFamily="18" charset="0"/>
                <a:cs typeface="Times New Roman" panose="02020603050405020304" pitchFamily="18" charset="0"/>
              </a:rPr>
              <a:t> </a:t>
            </a:r>
            <a:r>
              <a:rPr lang="en-US" sz="1400" dirty="0" err="1" smtClean="0">
                <a:solidFill>
                  <a:srgbClr val="000000"/>
                </a:solidFill>
                <a:latin typeface="Times New Roman" panose="02020603050405020304" pitchFamily="18" charset="0"/>
                <a:cs typeface="Times New Roman" panose="02020603050405020304" pitchFamily="18" charset="0"/>
              </a:rPr>
              <a:t>Kanadath</a:t>
            </a:r>
            <a:endParaRPr lang="en-US" sz="1400" dirty="0" smtClean="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Clr>
                <a:srgbClr val="000000"/>
              </a:buClr>
              <a:buFont typeface="Arial" panose="020B0604020202020204" pitchFamily="34" charset="0"/>
              <a:buChar char="•"/>
            </a:pPr>
            <a:r>
              <a:rPr lang="en-US" sz="1400" dirty="0" err="1" smtClean="0">
                <a:solidFill>
                  <a:srgbClr val="000000"/>
                </a:solidFill>
                <a:latin typeface="Times New Roman" panose="02020603050405020304" pitchFamily="18" charset="0"/>
                <a:cs typeface="Times New Roman" panose="02020603050405020304" pitchFamily="18" charset="0"/>
              </a:rPr>
              <a:t>Meenakshi</a:t>
            </a:r>
            <a:r>
              <a:rPr lang="en-US" sz="1400" dirty="0" smtClean="0">
                <a:solidFill>
                  <a:srgbClr val="000000"/>
                </a:solidFill>
                <a:latin typeface="Times New Roman" panose="02020603050405020304" pitchFamily="18" charset="0"/>
                <a:cs typeface="Times New Roman" panose="02020603050405020304" pitchFamily="18" charset="0"/>
              </a:rPr>
              <a:t> </a:t>
            </a:r>
            <a:r>
              <a:rPr lang="en-US" sz="1400" dirty="0" err="1" smtClean="0">
                <a:solidFill>
                  <a:srgbClr val="000000"/>
                </a:solidFill>
                <a:latin typeface="Times New Roman" panose="02020603050405020304" pitchFamily="18" charset="0"/>
                <a:cs typeface="Times New Roman" panose="02020603050405020304" pitchFamily="18" charset="0"/>
              </a:rPr>
              <a:t>Somisetty</a:t>
            </a:r>
            <a:endParaRPr lang="en-US" sz="1400" dirty="0" smtClean="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Clr>
                <a:srgbClr val="000000"/>
              </a:buClr>
              <a:buFont typeface="Arial" panose="020B0604020202020204" pitchFamily="34" charset="0"/>
              <a:buChar char="•"/>
            </a:pPr>
            <a:r>
              <a:rPr lang="en-US" sz="1400" dirty="0" err="1" smtClean="0">
                <a:solidFill>
                  <a:srgbClr val="000000"/>
                </a:solidFill>
                <a:latin typeface="Times New Roman" panose="02020603050405020304" pitchFamily="18" charset="0"/>
                <a:cs typeface="Times New Roman" panose="02020603050405020304" pitchFamily="18" charset="0"/>
              </a:rPr>
              <a:t>Ravalika</a:t>
            </a:r>
            <a:r>
              <a:rPr lang="en-US" sz="1400" dirty="0" smtClean="0">
                <a:solidFill>
                  <a:srgbClr val="000000"/>
                </a:solidFill>
                <a:latin typeface="Times New Roman" panose="02020603050405020304" pitchFamily="18" charset="0"/>
                <a:cs typeface="Times New Roman" panose="02020603050405020304" pitchFamily="18" charset="0"/>
              </a:rPr>
              <a:t> Reddy </a:t>
            </a:r>
            <a:r>
              <a:rPr lang="en-US" sz="1400" dirty="0" err="1" smtClean="0">
                <a:solidFill>
                  <a:srgbClr val="000000"/>
                </a:solidFill>
                <a:latin typeface="Times New Roman" panose="02020603050405020304" pitchFamily="18" charset="0"/>
                <a:cs typeface="Times New Roman" panose="02020603050405020304" pitchFamily="18" charset="0"/>
              </a:rPr>
              <a:t>Aduri</a:t>
            </a:r>
            <a:endParaRPr lang="en-US" sz="1400" dirty="0" smtClean="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Clr>
                <a:srgbClr val="000000"/>
              </a:buClr>
              <a:buFont typeface="Arial" panose="020B0604020202020204" pitchFamily="34" charset="0"/>
              <a:buChar char="•"/>
            </a:pPr>
            <a:r>
              <a:rPr lang="en-US" sz="1400" dirty="0" err="1" smtClean="0">
                <a:solidFill>
                  <a:srgbClr val="000000"/>
                </a:solidFill>
                <a:latin typeface="Times New Roman" panose="02020603050405020304" pitchFamily="18" charset="0"/>
                <a:cs typeface="Times New Roman" panose="02020603050405020304" pitchFamily="18" charset="0"/>
              </a:rPr>
              <a:t>Sushmitha</a:t>
            </a:r>
            <a:r>
              <a:rPr lang="en-US" sz="1400" dirty="0" smtClean="0">
                <a:solidFill>
                  <a:srgbClr val="000000"/>
                </a:solidFill>
                <a:latin typeface="Times New Roman" panose="02020603050405020304" pitchFamily="18" charset="0"/>
                <a:cs typeface="Times New Roman" panose="02020603050405020304" pitchFamily="18" charset="0"/>
              </a:rPr>
              <a:t> </a:t>
            </a:r>
            <a:r>
              <a:rPr lang="en-US" sz="1400" dirty="0" err="1" smtClean="0">
                <a:solidFill>
                  <a:srgbClr val="000000"/>
                </a:solidFill>
                <a:latin typeface="Times New Roman" panose="02020603050405020304" pitchFamily="18" charset="0"/>
                <a:cs typeface="Times New Roman" panose="02020603050405020304" pitchFamily="18" charset="0"/>
              </a:rPr>
              <a:t>Vulapalli</a:t>
            </a:r>
            <a:endParaRPr lang="en-US" sz="1400" dirty="0" smtClean="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6" name="Google Shape;86;p16"/>
          <p:cNvSpPr txBox="1">
            <a:spLocks noGrp="1"/>
          </p:cNvSpPr>
          <p:nvPr>
            <p:ph type="title"/>
          </p:nvPr>
        </p:nvSpPr>
        <p:spPr>
          <a:xfrm>
            <a:off x="254550" y="149750"/>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smtClean="0">
                <a:latin typeface="Times New Roman" panose="02020603050405020304" pitchFamily="18" charset="0"/>
                <a:cs typeface="Times New Roman" panose="02020603050405020304" pitchFamily="18" charset="0"/>
              </a:rPr>
              <a:t>Team Members</a:t>
            </a:r>
            <a:endParaRPr sz="2800" b="1" i="0" u="none" strike="noStrike" cap="none" dirty="0">
              <a:solidFill>
                <a:schemeClr val="accent1"/>
              </a:solidFill>
              <a:latin typeface="Times New Roman" panose="02020603050405020304" pitchFamily="18" charset="0"/>
              <a:cs typeface="Times New Roman" panose="02020603050405020304" pitchFamily="18" charset="0"/>
              <a:sym typeface="PT Sans Narrow"/>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r>
              <a:rPr lang="en-US" dirty="0" smtClean="0"/>
              <a:t> </a:t>
            </a:r>
            <a:fld id="{00000000-1234-1234-1234-123412341234}" type="slidenum">
              <a:rPr lang="en-US" smtClean="0"/>
              <a:t>4</a:t>
            </a:fld>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87875" y="149750"/>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a:latin typeface="Times New Roman" panose="02020603050405020304" pitchFamily="18" charset="0"/>
                <a:cs typeface="Times New Roman" panose="02020603050405020304" pitchFamily="18" charset="0"/>
              </a:rPr>
              <a:t>Problem </a:t>
            </a:r>
            <a:r>
              <a:rPr lang="en-US" sz="2800" dirty="0" smtClean="0">
                <a:latin typeface="Times New Roman" panose="02020603050405020304" pitchFamily="18" charset="0"/>
                <a:cs typeface="Times New Roman" panose="02020603050405020304" pitchFamily="18" charset="0"/>
              </a:rPr>
              <a:t>Statement</a:t>
            </a:r>
            <a:endParaRPr sz="2800" b="1" i="0" u="none" strike="noStrike" cap="none" dirty="0">
              <a:solidFill>
                <a:schemeClr val="accent1"/>
              </a:solidFill>
              <a:latin typeface="Times New Roman" panose="02020603050405020304" pitchFamily="18" charset="0"/>
              <a:cs typeface="Times New Roman" panose="02020603050405020304" pitchFamily="18" charset="0"/>
              <a:sym typeface="PT Sans Narrow"/>
            </a:endParaRPr>
          </a:p>
        </p:txBody>
      </p:sp>
      <p:sp>
        <p:nvSpPr>
          <p:cNvPr id="92" name="Google Shape;92;p17"/>
          <p:cNvSpPr txBox="1">
            <a:spLocks noGrp="1"/>
          </p:cNvSpPr>
          <p:nvPr>
            <p:ph type="body" idx="1"/>
          </p:nvPr>
        </p:nvSpPr>
        <p:spPr>
          <a:xfrm>
            <a:off x="304800" y="685800"/>
            <a:ext cx="8058150" cy="3883225"/>
          </a:xfrm>
          <a:prstGeom prst="rect">
            <a:avLst/>
          </a:prstGeom>
          <a:noFill/>
          <a:ln>
            <a:noFill/>
          </a:ln>
        </p:spPr>
        <p:txBody>
          <a:bodyPr spcFirstLastPara="1" wrap="square" lIns="91425" tIns="91425" rIns="91425" bIns="91425" anchor="t" anchorCtr="0">
            <a:noAutofit/>
          </a:bodyPr>
          <a:lstStyle/>
          <a:p>
            <a:pPr marL="228600" indent="0" algn="just">
              <a:buNone/>
            </a:pPr>
            <a:endParaRPr lang="en-IN" sz="1400" dirty="0">
              <a:solidFill>
                <a:srgbClr val="000000"/>
              </a:solidFill>
              <a:latin typeface="Times New Roman" pitchFamily="18" charset="0"/>
              <a:cs typeface="Times New Roman" pitchFamily="18" charset="0"/>
            </a:endParaRPr>
          </a:p>
          <a:p>
            <a:pPr marL="514350" indent="-285750" algn="just">
              <a:lnSpc>
                <a:spcPct val="150000"/>
              </a:lnSpc>
              <a:buClrTx/>
              <a:buFont typeface="Arial" panose="020B0604020202020204" pitchFamily="34" charset="0"/>
              <a:buChar char="•"/>
            </a:pPr>
            <a:r>
              <a:rPr lang="en-IN" sz="1600" dirty="0" smtClean="0">
                <a:solidFill>
                  <a:srgbClr val="000000"/>
                </a:solidFill>
                <a:latin typeface="Times New Roman" pitchFamily="18" charset="0"/>
                <a:cs typeface="Times New Roman" pitchFamily="18" charset="0"/>
              </a:rPr>
              <a:t>Classifying </a:t>
            </a:r>
            <a:r>
              <a:rPr lang="en-IN" sz="1600" dirty="0">
                <a:solidFill>
                  <a:srgbClr val="000000"/>
                </a:solidFill>
                <a:latin typeface="Times New Roman" pitchFamily="18" charset="0"/>
                <a:cs typeface="Times New Roman" pitchFamily="18" charset="0"/>
              </a:rPr>
              <a:t>imbalanced Education </a:t>
            </a:r>
            <a:r>
              <a:rPr lang="en-IN" sz="1600" dirty="0" smtClean="0">
                <a:solidFill>
                  <a:srgbClr val="000000"/>
                </a:solidFill>
                <a:latin typeface="Times New Roman" pitchFamily="18" charset="0"/>
                <a:cs typeface="Times New Roman" pitchFamily="18" charset="0"/>
              </a:rPr>
              <a:t>Loan Dataset </a:t>
            </a:r>
            <a:r>
              <a:rPr lang="en-IN" sz="1600" dirty="0">
                <a:solidFill>
                  <a:srgbClr val="000000"/>
                </a:solidFill>
                <a:latin typeface="Times New Roman" pitchFamily="18" charset="0"/>
                <a:cs typeface="Times New Roman" pitchFamily="18" charset="0"/>
              </a:rPr>
              <a:t>in order to give better prediction probability of </a:t>
            </a:r>
            <a:r>
              <a:rPr lang="en-IN" sz="1600" dirty="0" smtClean="0">
                <a:solidFill>
                  <a:srgbClr val="000000"/>
                </a:solidFill>
                <a:latin typeface="Times New Roman" pitchFamily="18" charset="0"/>
                <a:cs typeface="Times New Roman" pitchFamily="18" charset="0"/>
              </a:rPr>
              <a:t> sanctioning the  loan. </a:t>
            </a:r>
          </a:p>
          <a:p>
            <a:pPr marL="514350" indent="-285750" algn="just">
              <a:lnSpc>
                <a:spcPct val="150000"/>
              </a:lnSpc>
              <a:buClrTx/>
              <a:buFont typeface="Arial" panose="020B0604020202020204" pitchFamily="34" charset="0"/>
              <a:buChar char="•"/>
            </a:pPr>
            <a:r>
              <a:rPr lang="en-IN" sz="1600" dirty="0" smtClean="0">
                <a:solidFill>
                  <a:srgbClr val="000000"/>
                </a:solidFill>
                <a:latin typeface="Times New Roman" pitchFamily="18" charset="0"/>
                <a:cs typeface="Times New Roman" pitchFamily="18" charset="0"/>
              </a:rPr>
              <a:t>‘Accuracy</a:t>
            </a:r>
            <a:r>
              <a:rPr lang="en-IN" sz="1600" dirty="0">
                <a:solidFill>
                  <a:srgbClr val="000000"/>
                </a:solidFill>
                <a:latin typeface="Times New Roman" pitchFamily="18" charset="0"/>
                <a:cs typeface="Times New Roman" pitchFamily="18" charset="0"/>
              </a:rPr>
              <a:t>' is </a:t>
            </a:r>
            <a:r>
              <a:rPr lang="en-IN" sz="1600" dirty="0" smtClean="0">
                <a:solidFill>
                  <a:srgbClr val="000000"/>
                </a:solidFill>
                <a:latin typeface="Times New Roman" pitchFamily="18" charset="0"/>
                <a:cs typeface="Times New Roman" pitchFamily="18" charset="0"/>
              </a:rPr>
              <a:t>not a </a:t>
            </a:r>
            <a:r>
              <a:rPr lang="en-IN" sz="1600" dirty="0">
                <a:solidFill>
                  <a:srgbClr val="000000"/>
                </a:solidFill>
                <a:latin typeface="Times New Roman" pitchFamily="18" charset="0"/>
                <a:cs typeface="Times New Roman" pitchFamily="18" charset="0"/>
              </a:rPr>
              <a:t>good measure </a:t>
            </a:r>
            <a:r>
              <a:rPr lang="en-IN" sz="1600" dirty="0" smtClean="0">
                <a:solidFill>
                  <a:srgbClr val="000000"/>
                </a:solidFill>
                <a:latin typeface="Times New Roman" pitchFamily="18" charset="0"/>
                <a:cs typeface="Times New Roman" pitchFamily="18" charset="0"/>
              </a:rPr>
              <a:t>for evaluating the performance </a:t>
            </a:r>
            <a:r>
              <a:rPr lang="en-IN" sz="1600" dirty="0">
                <a:solidFill>
                  <a:srgbClr val="000000"/>
                </a:solidFill>
                <a:latin typeface="Times New Roman" pitchFamily="18" charset="0"/>
                <a:cs typeface="Times New Roman" pitchFamily="18" charset="0"/>
              </a:rPr>
              <a:t>of </a:t>
            </a:r>
            <a:r>
              <a:rPr lang="en-IN" sz="1600" dirty="0" smtClean="0">
                <a:solidFill>
                  <a:srgbClr val="000000"/>
                </a:solidFill>
                <a:latin typeface="Times New Roman" pitchFamily="18" charset="0"/>
                <a:cs typeface="Times New Roman" pitchFamily="18" charset="0"/>
              </a:rPr>
              <a:t>the classifiers </a:t>
            </a:r>
            <a:r>
              <a:rPr lang="en-IN" sz="1600" dirty="0">
                <a:solidFill>
                  <a:srgbClr val="000000"/>
                </a:solidFill>
                <a:latin typeface="Times New Roman" pitchFamily="18" charset="0"/>
                <a:cs typeface="Times New Roman" pitchFamily="18" charset="0"/>
              </a:rPr>
              <a:t>(</a:t>
            </a:r>
            <a:r>
              <a:rPr lang="en-IN" sz="1600" dirty="0">
                <a:solidFill>
                  <a:srgbClr val="FF0000"/>
                </a:solidFill>
                <a:latin typeface="Times New Roman" pitchFamily="18" charset="0"/>
                <a:cs typeface="Times New Roman" pitchFamily="18" charset="0"/>
              </a:rPr>
              <a:t>Accuracy Paradox</a:t>
            </a:r>
            <a:r>
              <a:rPr lang="en-IN" sz="1600" dirty="0" smtClean="0">
                <a:solidFill>
                  <a:srgbClr val="000000"/>
                </a:solidFill>
                <a:latin typeface="Times New Roman" pitchFamily="18" charset="0"/>
                <a:cs typeface="Times New Roman" pitchFamily="18" charset="0"/>
              </a:rPr>
              <a:t>); and </a:t>
            </a:r>
            <a:r>
              <a:rPr lang="en-IN" sz="1600" dirty="0" smtClean="0">
                <a:solidFill>
                  <a:srgbClr val="002060"/>
                </a:solidFill>
                <a:latin typeface="Times New Roman" pitchFamily="18" charset="0"/>
                <a:cs typeface="Times New Roman" pitchFamily="18" charset="0"/>
              </a:rPr>
              <a:t>generalisation</a:t>
            </a:r>
            <a:r>
              <a:rPr lang="en-IN" sz="1600" dirty="0" smtClean="0">
                <a:solidFill>
                  <a:srgbClr val="000000"/>
                </a:solidFill>
                <a:latin typeface="Times New Roman" pitchFamily="18" charset="0"/>
                <a:cs typeface="Times New Roman" pitchFamily="18" charset="0"/>
              </a:rPr>
              <a:t> being a big challenge for such a dataset other parameters have been considered to classify the data in a much better format. </a:t>
            </a:r>
            <a:endParaRPr sz="1600" dirty="0">
              <a:solidFill>
                <a:srgbClr val="000000"/>
              </a:solidFill>
              <a:latin typeface="Times New Roman" pitchFamily="18" charset="0"/>
              <a:cs typeface="Times New Roman" pitchFamily="18" charset="0"/>
            </a:endParaRPr>
          </a:p>
        </p:txBody>
      </p:sp>
      <p:sp>
        <p:nvSpPr>
          <p:cNvPr id="2" name="Rectangle 1"/>
          <p:cNvSpPr/>
          <p:nvPr/>
        </p:nvSpPr>
        <p:spPr>
          <a:xfrm>
            <a:off x="1821143" y="3239589"/>
            <a:ext cx="4952882" cy="955454"/>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cxnSp>
        <p:nvCxnSpPr>
          <p:cNvPr id="5" name="Straight Connector 4"/>
          <p:cNvCxnSpPr/>
          <p:nvPr/>
        </p:nvCxnSpPr>
        <p:spPr>
          <a:xfrm flipH="1">
            <a:off x="3960069" y="3387639"/>
            <a:ext cx="267900" cy="695975"/>
          </a:xfrm>
          <a:prstGeom prst="line">
            <a:avLst/>
          </a:prstGeom>
          <a:ln>
            <a:solidFill>
              <a:srgbClr val="002060"/>
            </a:solidFill>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29376" y="3343739"/>
            <a:ext cx="1485900" cy="646331"/>
          </a:xfrm>
          <a:prstGeom prst="rect">
            <a:avLst/>
          </a:prstGeom>
          <a:noFill/>
        </p:spPr>
        <p:txBody>
          <a:bodyPr wrap="square" rtlCol="0">
            <a:spAutoFit/>
          </a:bodyPr>
          <a:lstStyle/>
          <a:p>
            <a:pPr algn="ctr"/>
            <a:r>
              <a:rPr lang="en-IN" sz="1800" b="1" dirty="0" smtClean="0">
                <a:latin typeface="Times New Roman" panose="02020603050405020304" pitchFamily="18" charset="0"/>
                <a:cs typeface="Times New Roman" panose="02020603050405020304" pitchFamily="18" charset="0"/>
              </a:rPr>
              <a:t>Better Accuracy</a:t>
            </a:r>
            <a:endParaRPr lang="en-IN" sz="18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803863" y="3304105"/>
            <a:ext cx="1695450" cy="646331"/>
          </a:xfrm>
          <a:prstGeom prst="rect">
            <a:avLst/>
          </a:prstGeom>
          <a:noFill/>
        </p:spPr>
        <p:txBody>
          <a:bodyPr wrap="square" rtlCol="0">
            <a:spAutoFit/>
          </a:bodyPr>
          <a:lstStyle/>
          <a:p>
            <a:pPr algn="ctr"/>
            <a:r>
              <a:rPr lang="en-IN" sz="1800" b="1" dirty="0" smtClean="0">
                <a:latin typeface="Times New Roman" panose="02020603050405020304" pitchFamily="18" charset="0"/>
                <a:cs typeface="Times New Roman" panose="02020603050405020304" pitchFamily="18" charset="0"/>
              </a:rPr>
              <a:t>Better </a:t>
            </a:r>
            <a:r>
              <a:rPr lang="en-IN" sz="1800" b="1" dirty="0">
                <a:latin typeface="Times New Roman" pitchFamily="18" charset="0"/>
                <a:cs typeface="Times New Roman" pitchFamily="18" charset="0"/>
              </a:rPr>
              <a:t>Generalization</a:t>
            </a:r>
            <a:r>
              <a:rPr lang="en-IN" sz="1800" b="1" dirty="0" smtClean="0">
                <a:latin typeface="Times New Roman" panose="02020603050405020304" pitchFamily="18" charset="0"/>
                <a:cs typeface="Times New Roman" panose="02020603050405020304" pitchFamily="18" charset="0"/>
              </a:rPr>
              <a:t> </a:t>
            </a:r>
            <a:endParaRPr lang="en-IN" sz="1800" b="1" dirty="0">
              <a:latin typeface="Times New Roman" panose="02020603050405020304" pitchFamily="18" charset="0"/>
              <a:cs typeface="Times New Roman" panose="02020603050405020304" pitchFamily="18" charset="0"/>
            </a:endParaRPr>
          </a:p>
        </p:txBody>
      </p:sp>
      <p:sp>
        <p:nvSpPr>
          <p:cNvPr id="4" name="Right Arrow 3"/>
          <p:cNvSpPr/>
          <p:nvPr/>
        </p:nvSpPr>
        <p:spPr>
          <a:xfrm>
            <a:off x="3677954" y="3627271"/>
            <a:ext cx="921865" cy="216713"/>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54550" y="140225"/>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a:latin typeface="Times New Roman" panose="02020603050405020304" pitchFamily="18" charset="0"/>
                <a:cs typeface="Times New Roman" panose="02020603050405020304" pitchFamily="18" charset="0"/>
              </a:rPr>
              <a:t>Related work</a:t>
            </a:r>
            <a:endParaRPr sz="2800" dirty="0">
              <a:latin typeface="Times New Roman" panose="02020603050405020304" pitchFamily="18" charset="0"/>
              <a:cs typeface="Times New Roman" panose="02020603050405020304" pitchFamily="18" charset="0"/>
            </a:endParaRPr>
          </a:p>
        </p:txBody>
      </p:sp>
      <p:sp>
        <p:nvSpPr>
          <p:cNvPr id="98" name="Google Shape;98;p18"/>
          <p:cNvSpPr txBox="1">
            <a:spLocks noGrp="1"/>
          </p:cNvSpPr>
          <p:nvPr>
            <p:ph type="body" idx="1"/>
          </p:nvPr>
        </p:nvSpPr>
        <p:spPr>
          <a:xfrm>
            <a:off x="219075" y="704850"/>
            <a:ext cx="8565099" cy="3864175"/>
          </a:xfrm>
          <a:prstGeom prst="rect">
            <a:avLst/>
          </a:prstGeom>
          <a:noFill/>
          <a:ln>
            <a:noFill/>
          </a:ln>
        </p:spPr>
        <p:txBody>
          <a:bodyPr spcFirstLastPara="1" wrap="square" lIns="91425" tIns="91425" rIns="91425" bIns="91425" anchor="t" anchorCtr="0">
            <a:noAutofit/>
          </a:bodyPr>
          <a:lstStyle/>
          <a:p>
            <a:pPr marL="171450" indent="-171450" algn="just">
              <a:lnSpc>
                <a:spcPct val="150000"/>
              </a:lnSpc>
              <a:buFont typeface="Arial" panose="020B0604020202020204" pitchFamily="34" charset="0"/>
              <a:buChar char="•"/>
            </a:pPr>
            <a:r>
              <a:rPr lang="en-US" sz="1600" dirty="0" smtClean="0">
                <a:solidFill>
                  <a:srgbClr val="000000"/>
                </a:solidFill>
                <a:latin typeface="Times New Roman" panose="02020603050405020304" pitchFamily="18" charset="0"/>
                <a:cs typeface="Times New Roman" panose="02020603050405020304" pitchFamily="18" charset="0"/>
              </a:rPr>
              <a:t>Initially Naïve Bayes Classifier, was used but accuracy was not a good metric for the data set we took into consideration.</a:t>
            </a:r>
          </a:p>
          <a:p>
            <a:pPr marL="171450" indent="-171450" algn="just">
              <a:lnSpc>
                <a:spcPct val="150000"/>
              </a:lnSpc>
              <a:buFont typeface="Arial" panose="020B0604020202020204" pitchFamily="34" charset="0"/>
              <a:buChar char="•"/>
            </a:pPr>
            <a:r>
              <a:rPr lang="en-US" sz="1600" dirty="0" smtClean="0">
                <a:solidFill>
                  <a:srgbClr val="000000"/>
                </a:solidFill>
                <a:latin typeface="Times New Roman" panose="02020603050405020304" pitchFamily="18" charset="0"/>
                <a:cs typeface="Times New Roman" panose="02020603050405020304" pitchFamily="18" charset="0"/>
              </a:rPr>
              <a:t>To overcome the problem faced, </a:t>
            </a:r>
            <a:r>
              <a:rPr lang="en-US" sz="1600" dirty="0">
                <a:solidFill>
                  <a:srgbClr val="000000"/>
                </a:solidFill>
                <a:latin typeface="Times New Roman" panose="02020603050405020304" pitchFamily="18" charset="0"/>
                <a:cs typeface="Times New Roman" panose="02020603050405020304" pitchFamily="18" charset="0"/>
              </a:rPr>
              <a:t>K-fold cross validation </a:t>
            </a:r>
            <a:r>
              <a:rPr lang="en-US" sz="1600" dirty="0" smtClean="0">
                <a:solidFill>
                  <a:srgbClr val="000000"/>
                </a:solidFill>
                <a:latin typeface="Times New Roman" panose="02020603050405020304" pitchFamily="18" charset="0"/>
                <a:cs typeface="Times New Roman" panose="02020603050405020304" pitchFamily="18" charset="0"/>
              </a:rPr>
              <a:t>was implemented which did not fetch good result.</a:t>
            </a:r>
          </a:p>
          <a:p>
            <a:pPr marL="171450" indent="-171450" algn="just">
              <a:lnSpc>
                <a:spcPct val="150000"/>
              </a:lnSpc>
              <a:buFont typeface="Arial" panose="020B0604020202020204" pitchFamily="34" charset="0"/>
              <a:buChar char="•"/>
            </a:pPr>
            <a:r>
              <a:rPr lang="en-US" sz="1600" dirty="0" smtClean="0">
                <a:solidFill>
                  <a:srgbClr val="000000"/>
                </a:solidFill>
                <a:latin typeface="Times New Roman" panose="02020603050405020304" pitchFamily="18" charset="0"/>
                <a:cs typeface="Times New Roman" panose="02020603050405020304" pitchFamily="18" charset="0"/>
              </a:rPr>
              <a:t>Hence, XGB algorithm which gave us a better output in terms of AUC. The probabilities are used to identify which class a particular input belonged to. </a:t>
            </a:r>
          </a:p>
          <a:p>
            <a:pPr marL="171450" indent="-171450" algn="just">
              <a:lnSpc>
                <a:spcPct val="150000"/>
              </a:lnSpc>
              <a:buFont typeface="Arial" panose="020B0604020202020204" pitchFamily="34" charset="0"/>
              <a:buChar char="•"/>
            </a:pPr>
            <a:r>
              <a:rPr lang="en-US" sz="1600" dirty="0" smtClean="0">
                <a:solidFill>
                  <a:srgbClr val="000000"/>
                </a:solidFill>
                <a:latin typeface="Times New Roman" panose="02020603050405020304" pitchFamily="18" charset="0"/>
                <a:cs typeface="Times New Roman" panose="02020603050405020304" pitchFamily="18" charset="0"/>
              </a:rPr>
              <a:t>H1-B visa for the year 2018 was another dataset which dealt with four classes, which was partially implemented and the preprocessing of that dataset was challenging.</a:t>
            </a:r>
            <a:endParaRPr lang="en-US" sz="1400" dirty="0" smtClean="0">
              <a:solidFill>
                <a:srgbClr val="000000"/>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400" dirty="0" smtClean="0">
              <a:solidFill>
                <a:srgbClr val="000000"/>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None/>
            </a:pPr>
            <a:endParaRPr sz="1200" dirty="0">
              <a:solidFill>
                <a:srgbClr val="0000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r>
              <a:rPr lang="en-US" dirty="0" smtClean="0"/>
              <a:t>6</a:t>
            </a: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102125"/>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smtClean="0">
                <a:latin typeface="Times New Roman" panose="02020603050405020304" pitchFamily="18" charset="0"/>
                <a:cs typeface="Times New Roman" panose="02020603050405020304" pitchFamily="18" charset="0"/>
              </a:rPr>
              <a:t>Datasets</a:t>
            </a:r>
            <a:endParaRPr sz="2800" dirty="0">
              <a:latin typeface="Times New Roman" panose="02020603050405020304" pitchFamily="18" charset="0"/>
              <a:cs typeface="Times New Roman" panose="02020603050405020304" pitchFamily="18" charset="0"/>
            </a:endParaRPr>
          </a:p>
        </p:txBody>
      </p:sp>
      <p:sp>
        <p:nvSpPr>
          <p:cNvPr id="104" name="Google Shape;104;p19"/>
          <p:cNvSpPr txBox="1">
            <a:spLocks noGrp="1"/>
          </p:cNvSpPr>
          <p:nvPr>
            <p:ph type="body" idx="1"/>
          </p:nvPr>
        </p:nvSpPr>
        <p:spPr>
          <a:xfrm>
            <a:off x="266700" y="559293"/>
            <a:ext cx="8565600" cy="3864175"/>
          </a:xfrm>
          <a:prstGeom prst="rect">
            <a:avLst/>
          </a:prstGeom>
          <a:noFill/>
          <a:ln>
            <a:noFill/>
          </a:ln>
          <a:effectLst>
            <a:glow rad="127000">
              <a:srgbClr val="00B0F0"/>
            </a:glow>
          </a:effectLst>
        </p:spPr>
        <p:txBody>
          <a:bodyPr spcFirstLastPara="1" wrap="square" lIns="91425" tIns="91425" rIns="91425" bIns="91425" anchor="t" anchorCtr="0">
            <a:noAutofit/>
          </a:bodyPr>
          <a:lstStyle/>
          <a:p>
            <a:pPr marL="514350" indent="-285750" algn="just">
              <a:lnSpc>
                <a:spcPct val="150000"/>
              </a:lnSpc>
              <a:buClr>
                <a:srgbClr val="000000"/>
              </a:buClr>
              <a:buFont typeface="Arial"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L</a:t>
            </a:r>
            <a:r>
              <a:rPr lang="en-US" sz="1400" dirty="0" smtClean="0">
                <a:solidFill>
                  <a:srgbClr val="000000"/>
                </a:solidFill>
                <a:latin typeface="Times New Roman" panose="02020603050405020304" pitchFamily="18" charset="0"/>
                <a:cs typeface="Times New Roman" panose="02020603050405020304" pitchFamily="18" charset="0"/>
              </a:rPr>
              <a:t>oan application imbalanced dataset is a binary class dataset. The input belongs to either class 1 or class 0 based on several attributes.</a:t>
            </a:r>
            <a:endParaRPr lang="en-US" sz="1400" dirty="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In order to try other models we took another data set which had around 10,000 test data and 32,000 training data entries for applying H1-B1 visa and the output was in four classes.</a:t>
            </a:r>
          </a:p>
          <a:p>
            <a:pPr marL="514350" indent="-285750" algn="just">
              <a:lnSpc>
                <a:spcPct val="150000"/>
              </a:lnSpc>
              <a:buClr>
                <a:srgbClr val="000000"/>
              </a:buClr>
              <a:buFont typeface="Arial" pitchFamily="34" charset="0"/>
              <a:buChar char="•"/>
            </a:pPr>
            <a:r>
              <a:rPr lang="en-IN" sz="1400" dirty="0" smtClean="0">
                <a:solidFill>
                  <a:srgbClr val="000000"/>
                </a:solidFill>
                <a:latin typeface="Times New Roman" panose="02020603050405020304" pitchFamily="18" charset="0"/>
                <a:cs typeface="Times New Roman" panose="02020603050405020304" pitchFamily="18" charset="0"/>
              </a:rPr>
              <a:t>In the Pre-processing </a:t>
            </a:r>
            <a:r>
              <a:rPr lang="en-IN" sz="1400" dirty="0">
                <a:solidFill>
                  <a:srgbClr val="000000"/>
                </a:solidFill>
                <a:latin typeface="Times New Roman" panose="02020603050405020304" pitchFamily="18" charset="0"/>
                <a:cs typeface="Times New Roman" panose="02020603050405020304" pitchFamily="18" charset="0"/>
              </a:rPr>
              <a:t>of </a:t>
            </a:r>
            <a:r>
              <a:rPr lang="en-IN" sz="1400" dirty="0" smtClean="0">
                <a:solidFill>
                  <a:srgbClr val="000000"/>
                </a:solidFill>
                <a:latin typeface="Times New Roman" panose="02020603050405020304" pitchFamily="18" charset="0"/>
                <a:cs typeface="Times New Roman" panose="02020603050405020304" pitchFamily="18" charset="0"/>
              </a:rPr>
              <a:t>the </a:t>
            </a:r>
            <a:r>
              <a:rPr lang="en-US" sz="1400" dirty="0" smtClean="0">
                <a:solidFill>
                  <a:srgbClr val="000000"/>
                </a:solidFill>
                <a:latin typeface="Times New Roman" panose="02020603050405020304" pitchFamily="18" charset="0"/>
                <a:cs typeface="Times New Roman" panose="02020603050405020304" pitchFamily="18" charset="0"/>
              </a:rPr>
              <a:t>dataset </a:t>
            </a:r>
            <a:r>
              <a:rPr lang="en-US" sz="1400" dirty="0">
                <a:solidFill>
                  <a:srgbClr val="000000"/>
                </a:solidFill>
                <a:latin typeface="Times New Roman" panose="02020603050405020304" pitchFamily="18" charset="0"/>
                <a:cs typeface="Times New Roman" panose="02020603050405020304" pitchFamily="18" charset="0"/>
              </a:rPr>
              <a:t>we have </a:t>
            </a:r>
            <a:r>
              <a:rPr lang="en-US" sz="1400" dirty="0" smtClean="0">
                <a:solidFill>
                  <a:srgbClr val="000000"/>
                </a:solidFill>
                <a:latin typeface="Times New Roman" panose="02020603050405020304" pitchFamily="18" charset="0"/>
                <a:cs typeface="Times New Roman" panose="02020603050405020304" pitchFamily="18" charset="0"/>
              </a:rPr>
              <a:t>converted the categorical values to numerical values, and replaced missing values with averages.</a:t>
            </a: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Following links will guide you to the datasets we have considered</a:t>
            </a:r>
            <a:endParaRPr lang="en-US" sz="1400" dirty="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hlinkClick r:id="rId3" action="ppaction://hlinkfile"/>
              </a:rPr>
              <a:t>trainData.csv</a:t>
            </a:r>
            <a:endParaRPr lang="en-US"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hlinkClick r:id="rId4" action="ppaction://hlinkfile"/>
              </a:rPr>
              <a:t>testData.csv</a:t>
            </a:r>
            <a:endParaRPr lang="en-US"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hlinkClick r:id="rId5" action="ppaction://hlinkfile"/>
              </a:rPr>
              <a:t>h1trainData.csv</a:t>
            </a:r>
            <a:endParaRPr lang="en-US"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hlinkClick r:id="rId6" action="ppaction://hlinkfile"/>
              </a:rPr>
              <a:t>h1testData.csv</a:t>
            </a:r>
            <a:endParaRPr lang="en-US"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itchFamily="34" charset="0"/>
              <a:buChar char="•"/>
            </a:pPr>
            <a:endParaRPr lang="en-US"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buFont typeface="Arial" pitchFamily="34" charset="0"/>
              <a:buChar char="•"/>
            </a:pPr>
            <a:endParaRPr sz="1400" dirty="0">
              <a:solidFill>
                <a:srgbClr val="0000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235500" y="121175"/>
            <a:ext cx="8520600" cy="70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3600"/>
              <a:buFont typeface="PT Sans Narrow"/>
              <a:buNone/>
            </a:pPr>
            <a:r>
              <a:rPr lang="en-US" sz="2800" dirty="0">
                <a:latin typeface="Times New Roman" panose="02020603050405020304" pitchFamily="18" charset="0"/>
                <a:cs typeface="Times New Roman" panose="02020603050405020304" pitchFamily="18" charset="0"/>
              </a:rPr>
              <a:t>Methods and model</a:t>
            </a:r>
            <a:endParaRPr sz="2800" dirty="0">
              <a:latin typeface="Times New Roman" panose="02020603050405020304" pitchFamily="18" charset="0"/>
              <a:cs typeface="Times New Roman" panose="02020603050405020304" pitchFamily="18" charset="0"/>
            </a:endParaRPr>
          </a:p>
        </p:txBody>
      </p:sp>
      <p:sp>
        <p:nvSpPr>
          <p:cNvPr id="110" name="Google Shape;110;p20"/>
          <p:cNvSpPr txBox="1">
            <a:spLocks noGrp="1"/>
          </p:cNvSpPr>
          <p:nvPr>
            <p:ph type="body" idx="1"/>
          </p:nvPr>
        </p:nvSpPr>
        <p:spPr>
          <a:xfrm>
            <a:off x="179662" y="621847"/>
            <a:ext cx="8632275" cy="3816550"/>
          </a:xfrm>
          <a:prstGeom prst="rect">
            <a:avLst/>
          </a:prstGeom>
          <a:noFill/>
          <a:ln>
            <a:noFill/>
          </a:ln>
        </p:spPr>
        <p:txBody>
          <a:bodyPr spcFirstLastPara="1" wrap="square" lIns="91425" tIns="91425" rIns="91425" bIns="91425" anchor="t" anchorCtr="0">
            <a:noAutofit/>
          </a:bodyPr>
          <a:lstStyle/>
          <a:p>
            <a:pPr marL="514350" indent="-285750" algn="just">
              <a:lnSpc>
                <a:spcPct val="150000"/>
              </a:lnSpc>
              <a:buClr>
                <a:srgbClr val="000000"/>
              </a:buClr>
              <a:buFont typeface="Arial" panose="020B0604020202020204" pitchFamily="34" charset="0"/>
              <a:buChar char="•"/>
            </a:pPr>
            <a:r>
              <a:rPr lang="en-IN" sz="1400" dirty="0" smtClean="0">
                <a:solidFill>
                  <a:srgbClr val="000000"/>
                </a:solidFill>
                <a:latin typeface="Times New Roman" panose="02020603050405020304" pitchFamily="18" charset="0"/>
                <a:cs typeface="Times New Roman" panose="02020603050405020304" pitchFamily="18" charset="0"/>
              </a:rPr>
              <a:t>We are using </a:t>
            </a:r>
            <a:r>
              <a:rPr lang="en-IN" sz="1400" dirty="0" err="1" smtClean="0">
                <a:solidFill>
                  <a:srgbClr val="000000"/>
                </a:solidFill>
                <a:latin typeface="Times New Roman" panose="02020603050405020304" pitchFamily="18" charset="0"/>
                <a:cs typeface="Times New Roman" panose="02020603050405020304" pitchFamily="18" charset="0"/>
              </a:rPr>
              <a:t>XGBoost</a:t>
            </a:r>
            <a:r>
              <a:rPr lang="en-IN" sz="1400" dirty="0" smtClean="0">
                <a:solidFill>
                  <a:srgbClr val="000000"/>
                </a:solidFill>
                <a:latin typeface="Times New Roman" panose="02020603050405020304" pitchFamily="18" charset="0"/>
                <a:cs typeface="Times New Roman" panose="02020603050405020304" pitchFamily="18" charset="0"/>
              </a:rPr>
              <a:t> classification algorithm for classifying Educational Loan dataset</a:t>
            </a:r>
            <a:endParaRPr lang="en-IN" sz="1400" dirty="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anose="020B0604020202020204" pitchFamily="34" charset="0"/>
              <a:buChar char="•"/>
            </a:pPr>
            <a:r>
              <a:rPr lang="en-IN" sz="1400" dirty="0" err="1" smtClean="0">
                <a:solidFill>
                  <a:srgbClr val="000000"/>
                </a:solidFill>
                <a:latin typeface="Times New Roman" panose="02020603050405020304" pitchFamily="18" charset="0"/>
                <a:cs typeface="Times New Roman" panose="02020603050405020304" pitchFamily="18" charset="0"/>
              </a:rPr>
              <a:t>XGBoost</a:t>
            </a:r>
            <a:r>
              <a:rPr lang="en-IN" sz="1400" dirty="0" smtClean="0">
                <a:solidFill>
                  <a:srgbClr val="000000"/>
                </a:solidFill>
                <a:latin typeface="Times New Roman" panose="02020603050405020304" pitchFamily="18" charset="0"/>
                <a:cs typeface="Times New Roman" panose="02020603050405020304" pitchFamily="18" charset="0"/>
              </a:rPr>
              <a:t> </a:t>
            </a:r>
            <a:r>
              <a:rPr lang="en-IN" sz="1400" dirty="0">
                <a:solidFill>
                  <a:srgbClr val="000000"/>
                </a:solidFill>
                <a:latin typeface="Times New Roman" panose="02020603050405020304" pitchFamily="18" charset="0"/>
                <a:cs typeface="Times New Roman" panose="02020603050405020304" pitchFamily="18" charset="0"/>
              </a:rPr>
              <a:t>stands for </a:t>
            </a:r>
            <a:r>
              <a:rPr lang="en-IN" sz="1400" dirty="0" err="1">
                <a:solidFill>
                  <a:srgbClr val="000000"/>
                </a:solidFill>
                <a:latin typeface="Times New Roman" panose="02020603050405020304" pitchFamily="18" charset="0"/>
                <a:cs typeface="Times New Roman" panose="02020603050405020304" pitchFamily="18" charset="0"/>
              </a:rPr>
              <a:t>e</a:t>
            </a:r>
            <a:r>
              <a:rPr lang="en-IN" sz="1400" b="1" dirty="0" err="1">
                <a:solidFill>
                  <a:srgbClr val="000000"/>
                </a:solidFill>
                <a:latin typeface="Times New Roman" panose="02020603050405020304" pitchFamily="18" charset="0"/>
                <a:cs typeface="Times New Roman" panose="02020603050405020304" pitchFamily="18" charset="0"/>
              </a:rPr>
              <a:t>X</a:t>
            </a:r>
            <a:r>
              <a:rPr lang="en-IN" sz="1400" dirty="0" err="1">
                <a:solidFill>
                  <a:srgbClr val="000000"/>
                </a:solidFill>
                <a:latin typeface="Times New Roman" panose="02020603050405020304" pitchFamily="18" charset="0"/>
                <a:cs typeface="Times New Roman" panose="02020603050405020304" pitchFamily="18" charset="0"/>
              </a:rPr>
              <a:t>treme</a:t>
            </a:r>
            <a:r>
              <a:rPr lang="en-IN" sz="1400" dirty="0">
                <a:solidFill>
                  <a:srgbClr val="000000"/>
                </a:solidFill>
                <a:latin typeface="Times New Roman" panose="02020603050405020304" pitchFamily="18" charset="0"/>
                <a:cs typeface="Times New Roman" panose="02020603050405020304" pitchFamily="18" charset="0"/>
              </a:rPr>
              <a:t> </a:t>
            </a:r>
            <a:r>
              <a:rPr lang="en-IN" sz="1400" b="1" dirty="0">
                <a:solidFill>
                  <a:srgbClr val="000000"/>
                </a:solidFill>
                <a:latin typeface="Times New Roman" panose="02020603050405020304" pitchFamily="18" charset="0"/>
                <a:cs typeface="Times New Roman" panose="02020603050405020304" pitchFamily="18" charset="0"/>
              </a:rPr>
              <a:t>G</a:t>
            </a:r>
            <a:r>
              <a:rPr lang="en-IN" sz="1400" dirty="0">
                <a:solidFill>
                  <a:srgbClr val="000000"/>
                </a:solidFill>
                <a:latin typeface="Times New Roman" panose="02020603050405020304" pitchFamily="18" charset="0"/>
                <a:cs typeface="Times New Roman" panose="02020603050405020304" pitchFamily="18" charset="0"/>
              </a:rPr>
              <a:t>radient </a:t>
            </a:r>
            <a:r>
              <a:rPr lang="en-IN" sz="1400" b="1" dirty="0">
                <a:solidFill>
                  <a:srgbClr val="000000"/>
                </a:solidFill>
                <a:latin typeface="Times New Roman" panose="02020603050405020304" pitchFamily="18" charset="0"/>
                <a:cs typeface="Times New Roman" panose="02020603050405020304" pitchFamily="18" charset="0"/>
              </a:rPr>
              <a:t>B</a:t>
            </a:r>
            <a:r>
              <a:rPr lang="en-IN" sz="1400" dirty="0">
                <a:solidFill>
                  <a:srgbClr val="000000"/>
                </a:solidFill>
                <a:latin typeface="Times New Roman" panose="02020603050405020304" pitchFamily="18" charset="0"/>
                <a:cs typeface="Times New Roman" panose="02020603050405020304" pitchFamily="18" charset="0"/>
              </a:rPr>
              <a:t>oosting. </a:t>
            </a:r>
            <a:endParaRPr lang="en-IN" sz="1400" dirty="0" smtClean="0">
              <a:solidFill>
                <a:srgbClr val="000000"/>
              </a:solidFill>
              <a:latin typeface="Times New Roman" panose="02020603050405020304" pitchFamily="18" charset="0"/>
              <a:cs typeface="Times New Roman" panose="02020603050405020304" pitchFamily="18" charset="0"/>
            </a:endParaRPr>
          </a:p>
          <a:p>
            <a:pPr marL="514350" indent="-285750" algn="just">
              <a:lnSpc>
                <a:spcPct val="150000"/>
              </a:lnSpc>
              <a:buClr>
                <a:srgbClr val="000000"/>
              </a:buClr>
              <a:buFont typeface="Arial" panose="020B0604020202020204" pitchFamily="34" charset="0"/>
              <a:buChar char="•"/>
            </a:pPr>
            <a:r>
              <a:rPr lang="en-IN" sz="1400" dirty="0" err="1" smtClean="0">
                <a:solidFill>
                  <a:srgbClr val="000000"/>
                </a:solidFill>
                <a:latin typeface="Times New Roman" panose="02020603050405020304" pitchFamily="18" charset="0"/>
                <a:cs typeface="Times New Roman" panose="02020603050405020304" pitchFamily="18" charset="0"/>
              </a:rPr>
              <a:t>XGBoost</a:t>
            </a:r>
            <a:r>
              <a:rPr lang="en-IN" sz="1400" dirty="0" smtClean="0">
                <a:solidFill>
                  <a:srgbClr val="000000"/>
                </a:solidFill>
                <a:latin typeface="Times New Roman" panose="02020603050405020304" pitchFamily="18" charset="0"/>
                <a:cs typeface="Times New Roman" panose="02020603050405020304" pitchFamily="18" charset="0"/>
              </a:rPr>
              <a:t> </a:t>
            </a:r>
            <a:r>
              <a:rPr lang="en-IN" sz="1400" dirty="0">
                <a:solidFill>
                  <a:srgbClr val="000000"/>
                </a:solidFill>
                <a:latin typeface="Times New Roman" panose="02020603050405020304" pitchFamily="18" charset="0"/>
                <a:cs typeface="Times New Roman" panose="02020603050405020304" pitchFamily="18" charset="0"/>
              </a:rPr>
              <a:t>is an implementation of gradient boosted decision trees designed for speed and performance</a:t>
            </a:r>
            <a:r>
              <a:rPr lang="en-IN" sz="1400" dirty="0" smtClean="0">
                <a:solidFill>
                  <a:srgbClr val="000000"/>
                </a:solidFill>
                <a:latin typeface="Times New Roman" panose="02020603050405020304" pitchFamily="18" charset="0"/>
                <a:cs typeface="Times New Roman" panose="02020603050405020304" pitchFamily="18" charset="0"/>
              </a:rPr>
              <a:t>.</a:t>
            </a:r>
          </a:p>
          <a:p>
            <a:pPr marL="514350" indent="-285750" algn="just">
              <a:lnSpc>
                <a:spcPct val="150000"/>
              </a:lnSpc>
              <a:buClr>
                <a:srgbClr val="000000"/>
              </a:buClr>
              <a:buFont typeface="Arial" panose="020B0604020202020204" pitchFamily="34" charset="0"/>
              <a:buChar char="•"/>
            </a:pPr>
            <a:r>
              <a:rPr lang="en-IN" sz="1400" dirty="0">
                <a:solidFill>
                  <a:srgbClr val="000000"/>
                </a:solidFill>
                <a:latin typeface="Times New Roman" panose="02020603050405020304" pitchFamily="18" charset="0"/>
                <a:cs typeface="Times New Roman" panose="02020603050405020304" pitchFamily="18" charset="0"/>
              </a:rPr>
              <a:t> </a:t>
            </a:r>
            <a:r>
              <a:rPr lang="en-IN" sz="1400" dirty="0" err="1">
                <a:solidFill>
                  <a:srgbClr val="000000"/>
                </a:solidFill>
                <a:latin typeface="Times New Roman" panose="02020603050405020304" pitchFamily="18" charset="0"/>
                <a:cs typeface="Times New Roman" panose="02020603050405020304" pitchFamily="18" charset="0"/>
              </a:rPr>
              <a:t>XGBoost</a:t>
            </a:r>
            <a:r>
              <a:rPr lang="en-IN" sz="1400" dirty="0">
                <a:solidFill>
                  <a:srgbClr val="000000"/>
                </a:solidFill>
                <a:latin typeface="Times New Roman" panose="02020603050405020304" pitchFamily="18" charset="0"/>
                <a:cs typeface="Times New Roman" panose="02020603050405020304" pitchFamily="18" charset="0"/>
              </a:rPr>
              <a:t> is a software library that you can download and install on your machine, then access from a variety of interfaces. </a:t>
            </a:r>
          </a:p>
          <a:p>
            <a:pPr marL="514350" indent="-285750" algn="just">
              <a:lnSpc>
                <a:spcPct val="150000"/>
              </a:lnSpc>
              <a:buClr>
                <a:srgbClr val="000000"/>
              </a:buClr>
              <a:buFont typeface="Arial" panose="020B0604020202020204"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Three </a:t>
            </a:r>
            <a:r>
              <a:rPr lang="en-US" sz="1400" dirty="0">
                <a:solidFill>
                  <a:srgbClr val="000000"/>
                </a:solidFill>
                <a:latin typeface="Times New Roman" panose="02020603050405020304" pitchFamily="18" charset="0"/>
                <a:cs typeface="Times New Roman" panose="02020603050405020304" pitchFamily="18" charset="0"/>
              </a:rPr>
              <a:t>main forms of gradient boosting are </a:t>
            </a:r>
            <a:r>
              <a:rPr lang="en-US" sz="1400" dirty="0" smtClean="0">
                <a:solidFill>
                  <a:srgbClr val="000000"/>
                </a:solidFill>
                <a:latin typeface="Times New Roman" panose="02020603050405020304" pitchFamily="18" charset="0"/>
                <a:cs typeface="Times New Roman" panose="02020603050405020304" pitchFamily="18" charset="0"/>
              </a:rPr>
              <a:t>supported:</a:t>
            </a:r>
          </a:p>
          <a:p>
            <a:pPr marL="971550" lvl="1" indent="-285750" algn="just">
              <a:lnSpc>
                <a:spcPct val="150000"/>
              </a:lnSpc>
              <a:buClr>
                <a:srgbClr val="000000"/>
              </a:buClr>
              <a:buFont typeface="Arial" pitchFamily="34" charset="0"/>
              <a:buChar char="•"/>
            </a:pPr>
            <a:r>
              <a:rPr lang="en-US" b="1" dirty="0" smtClean="0">
                <a:solidFill>
                  <a:srgbClr val="000000"/>
                </a:solidFill>
                <a:latin typeface="Times New Roman" panose="02020603050405020304" pitchFamily="18" charset="0"/>
                <a:cs typeface="Times New Roman" panose="02020603050405020304" pitchFamily="18" charset="0"/>
              </a:rPr>
              <a:t>Gradient </a:t>
            </a:r>
            <a:r>
              <a:rPr lang="en-US" b="1" dirty="0">
                <a:solidFill>
                  <a:srgbClr val="000000"/>
                </a:solidFill>
                <a:latin typeface="Times New Roman" panose="02020603050405020304" pitchFamily="18" charset="0"/>
                <a:cs typeface="Times New Roman" panose="02020603050405020304" pitchFamily="18" charset="0"/>
              </a:rPr>
              <a:t>Boosting</a:t>
            </a:r>
            <a:r>
              <a:rPr lang="en-US" dirty="0">
                <a:solidFill>
                  <a:srgbClr val="000000"/>
                </a:solidFill>
                <a:latin typeface="Times New Roman" panose="02020603050405020304" pitchFamily="18" charset="0"/>
                <a:cs typeface="Times New Roman" panose="02020603050405020304" pitchFamily="18" charset="0"/>
              </a:rPr>
              <a:t> algorithm also called gradient boosting machine including the learning </a:t>
            </a:r>
            <a:r>
              <a:rPr lang="en-US" dirty="0" smtClean="0">
                <a:solidFill>
                  <a:srgbClr val="000000"/>
                </a:solidFill>
                <a:latin typeface="Times New Roman" panose="02020603050405020304" pitchFamily="18" charset="0"/>
                <a:cs typeface="Times New Roman" panose="02020603050405020304" pitchFamily="18" charset="0"/>
              </a:rPr>
              <a:t>rate.</a:t>
            </a:r>
          </a:p>
          <a:p>
            <a:pPr marL="971550" lvl="1" indent="-285750" algn="just">
              <a:lnSpc>
                <a:spcPct val="150000"/>
              </a:lnSpc>
              <a:buClr>
                <a:srgbClr val="000000"/>
              </a:buClr>
              <a:buFont typeface="Arial" pitchFamily="34" charset="0"/>
              <a:buChar char="•"/>
            </a:pPr>
            <a:r>
              <a:rPr lang="en-US" b="1" dirty="0" smtClean="0">
                <a:solidFill>
                  <a:srgbClr val="000000"/>
                </a:solidFill>
                <a:latin typeface="Times New Roman" panose="02020603050405020304" pitchFamily="18" charset="0"/>
                <a:cs typeface="Times New Roman" panose="02020603050405020304" pitchFamily="18" charset="0"/>
              </a:rPr>
              <a:t>Stochastic </a:t>
            </a:r>
            <a:r>
              <a:rPr lang="en-US" b="1" dirty="0">
                <a:solidFill>
                  <a:srgbClr val="000000"/>
                </a:solidFill>
                <a:latin typeface="Times New Roman" panose="02020603050405020304" pitchFamily="18" charset="0"/>
                <a:cs typeface="Times New Roman" panose="02020603050405020304" pitchFamily="18" charset="0"/>
              </a:rPr>
              <a:t>Gradient Boosting</a:t>
            </a:r>
            <a:r>
              <a:rPr lang="en-US" dirty="0">
                <a:solidFill>
                  <a:srgbClr val="000000"/>
                </a:solidFill>
                <a:latin typeface="Times New Roman" panose="02020603050405020304" pitchFamily="18" charset="0"/>
                <a:cs typeface="Times New Roman" panose="02020603050405020304" pitchFamily="18" charset="0"/>
              </a:rPr>
              <a:t> with sub-sampling at the row, column and column per split </a:t>
            </a:r>
            <a:r>
              <a:rPr lang="en-US" dirty="0" smtClean="0">
                <a:solidFill>
                  <a:srgbClr val="000000"/>
                </a:solidFill>
                <a:latin typeface="Times New Roman" panose="02020603050405020304" pitchFamily="18" charset="0"/>
                <a:cs typeface="Times New Roman" panose="02020603050405020304" pitchFamily="18" charset="0"/>
              </a:rPr>
              <a:t>levels.</a:t>
            </a:r>
          </a:p>
          <a:p>
            <a:pPr marL="971550" lvl="1" indent="-285750" algn="just">
              <a:lnSpc>
                <a:spcPct val="150000"/>
              </a:lnSpc>
              <a:buClr>
                <a:srgbClr val="000000"/>
              </a:buClr>
              <a:buFont typeface="Arial" pitchFamily="34" charset="0"/>
              <a:buChar char="•"/>
            </a:pPr>
            <a:r>
              <a:rPr lang="en-US" b="1" dirty="0" smtClean="0">
                <a:solidFill>
                  <a:srgbClr val="000000"/>
                </a:solidFill>
                <a:latin typeface="Times New Roman" panose="02020603050405020304" pitchFamily="18" charset="0"/>
                <a:cs typeface="Times New Roman" panose="02020603050405020304" pitchFamily="18" charset="0"/>
              </a:rPr>
              <a:t>Regularized </a:t>
            </a:r>
            <a:r>
              <a:rPr lang="en-US" b="1" dirty="0">
                <a:solidFill>
                  <a:srgbClr val="000000"/>
                </a:solidFill>
                <a:latin typeface="Times New Roman" panose="02020603050405020304" pitchFamily="18" charset="0"/>
                <a:cs typeface="Times New Roman" panose="02020603050405020304" pitchFamily="18" charset="0"/>
              </a:rPr>
              <a:t>Gradient Boosting</a:t>
            </a:r>
            <a:r>
              <a:rPr lang="en-US" dirty="0">
                <a:solidFill>
                  <a:srgbClr val="000000"/>
                </a:solidFill>
                <a:latin typeface="Times New Roman" panose="02020603050405020304" pitchFamily="18" charset="0"/>
                <a:cs typeface="Times New Roman" panose="02020603050405020304" pitchFamily="18" charset="0"/>
              </a:rPr>
              <a:t> with both L1 and L2 </a:t>
            </a:r>
            <a:r>
              <a:rPr lang="en-US" dirty="0" smtClean="0">
                <a:solidFill>
                  <a:srgbClr val="000000"/>
                </a:solidFill>
                <a:latin typeface="Times New Roman" panose="02020603050405020304" pitchFamily="18" charset="0"/>
                <a:cs typeface="Times New Roman" panose="02020603050405020304" pitchFamily="18" charset="0"/>
              </a:rPr>
              <a:t>regularization.</a:t>
            </a:r>
          </a:p>
          <a:p>
            <a:pPr marL="514350" indent="-285750" algn="just">
              <a:lnSpc>
                <a:spcPct val="150000"/>
              </a:lnSpc>
              <a:buClrTx/>
              <a:buFont typeface="Arial" pitchFamily="34" charset="0"/>
              <a:buChar char="•"/>
            </a:pPr>
            <a:r>
              <a:rPr lang="en-US" sz="1400" dirty="0" smtClean="0">
                <a:solidFill>
                  <a:srgbClr val="000000"/>
                </a:solidFill>
                <a:latin typeface="Times New Roman" panose="02020603050405020304" pitchFamily="18" charset="0"/>
                <a:cs typeface="Times New Roman" panose="02020603050405020304" pitchFamily="18" charset="0"/>
              </a:rPr>
              <a:t>The main parameters in </a:t>
            </a:r>
            <a:r>
              <a:rPr lang="en-US" sz="1400" dirty="0" err="1" smtClean="0">
                <a:solidFill>
                  <a:srgbClr val="000000"/>
                </a:solidFill>
                <a:latin typeface="Times New Roman" panose="02020603050405020304" pitchFamily="18" charset="0"/>
                <a:cs typeface="Times New Roman" panose="02020603050405020304" pitchFamily="18" charset="0"/>
              </a:rPr>
              <a:t>XGBoost</a:t>
            </a:r>
            <a:r>
              <a:rPr lang="en-US" sz="1400" dirty="0" smtClean="0">
                <a:solidFill>
                  <a:srgbClr val="000000"/>
                </a:solidFill>
                <a:latin typeface="Times New Roman" panose="02020603050405020304" pitchFamily="18" charset="0"/>
                <a:cs typeface="Times New Roman" panose="02020603050405020304" pitchFamily="18" charset="0"/>
              </a:rPr>
              <a:t> are </a:t>
            </a:r>
            <a:r>
              <a:rPr lang="en-US" sz="1400" dirty="0" err="1" smtClean="0">
                <a:solidFill>
                  <a:srgbClr val="002060"/>
                </a:solidFill>
                <a:latin typeface="Times New Roman" panose="02020603050405020304" pitchFamily="18" charset="0"/>
                <a:cs typeface="Times New Roman" panose="02020603050405020304" pitchFamily="18" charset="0"/>
              </a:rPr>
              <a:t>max_depth</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scale_pos_weight</a:t>
            </a:r>
            <a:r>
              <a:rPr lang="en-US" sz="1400" dirty="0" smtClean="0">
                <a:solidFill>
                  <a:srgbClr val="002060"/>
                </a:solidFill>
                <a:latin typeface="Times New Roman" panose="02020603050405020304" pitchFamily="18" charset="0"/>
                <a:cs typeface="Times New Roman" panose="02020603050405020304" pitchFamily="18" charset="0"/>
              </a:rPr>
              <a:t>, gamma, </a:t>
            </a:r>
            <a:r>
              <a:rPr lang="en-US" sz="1400" dirty="0" err="1" smtClean="0">
                <a:solidFill>
                  <a:srgbClr val="002060"/>
                </a:solidFill>
                <a:latin typeface="Times New Roman" panose="02020603050405020304" pitchFamily="18" charset="0"/>
                <a:cs typeface="Times New Roman" panose="02020603050405020304" pitchFamily="18" charset="0"/>
              </a:rPr>
              <a:t>nthread</a:t>
            </a:r>
            <a:r>
              <a:rPr lang="en-US" sz="1400" dirty="0" smtClean="0">
                <a:solidFill>
                  <a:srgbClr val="002060"/>
                </a:solidFill>
                <a:latin typeface="Times New Roman" panose="02020603050405020304" pitchFamily="18" charset="0"/>
                <a:cs typeface="Times New Roman" panose="02020603050405020304" pitchFamily="18" charset="0"/>
              </a:rPr>
              <a:t>, </a:t>
            </a:r>
            <a:r>
              <a:rPr lang="en-US" sz="1400" dirty="0" err="1" smtClean="0">
                <a:solidFill>
                  <a:srgbClr val="002060"/>
                </a:solidFill>
                <a:latin typeface="Times New Roman" panose="02020603050405020304" pitchFamily="18" charset="0"/>
                <a:cs typeface="Times New Roman" panose="02020603050405020304" pitchFamily="18" charset="0"/>
              </a:rPr>
              <a:t>max_delta_step</a:t>
            </a:r>
            <a:r>
              <a:rPr lang="en-US" sz="1400" dirty="0" smtClean="0">
                <a:solidFill>
                  <a:srgbClr val="000000"/>
                </a:solidFill>
                <a:latin typeface="Times New Roman" panose="02020603050405020304" pitchFamily="18" charset="0"/>
                <a:cs typeface="Times New Roman" panose="02020603050405020304" pitchFamily="18" charset="0"/>
              </a:rPr>
              <a:t>, etc.,</a:t>
            </a:r>
            <a:endParaRPr sz="1400" dirty="0">
              <a:solidFill>
                <a:srgbClr val="000000"/>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20" y="2116464"/>
            <a:ext cx="8520600" cy="707400"/>
          </a:xfrm>
        </p:spPr>
        <p:txBody>
          <a:bodyPr/>
          <a:lstStyle/>
          <a:p>
            <a:r>
              <a:rPr lang="en-US" dirty="0" smtClean="0">
                <a:latin typeface="Times New Roman" panose="02020603050405020304" pitchFamily="18" charset="0"/>
                <a:cs typeface="Times New Roman" panose="02020603050405020304" pitchFamily="18" charset="0"/>
              </a:rPr>
              <a:t>EXPERIMENT AND RESULTS</a:t>
            </a:r>
            <a:endParaRPr lang="en-IN"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4258823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1569</TotalTime>
  <Words>767</Words>
  <Application>Microsoft Office PowerPoint</Application>
  <PresentationFormat>On-screen Show (16:9)</PresentationFormat>
  <Paragraphs>119</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Times New Roman</vt:lpstr>
      <vt:lpstr>PT Sans Narrow</vt:lpstr>
      <vt:lpstr>Arial</vt:lpstr>
      <vt:lpstr>Open Sans</vt:lpstr>
      <vt:lpstr>Tropic</vt:lpstr>
      <vt:lpstr>AIET Project  Team Number: 20 Team Name: Andrew NG</vt:lpstr>
      <vt:lpstr>Agenda</vt:lpstr>
      <vt:lpstr>Brief about the Project Group Name- Andrew NG</vt:lpstr>
      <vt:lpstr>Team Members</vt:lpstr>
      <vt:lpstr>Problem Statement</vt:lpstr>
      <vt:lpstr>Related work</vt:lpstr>
      <vt:lpstr>Datasets</vt:lpstr>
      <vt:lpstr>Methods and model</vt:lpstr>
      <vt:lpstr>EXPERIMENT AND RESULTS</vt:lpstr>
      <vt:lpstr>PowerPoint Presentation</vt:lpstr>
      <vt:lpstr>PowerPoint Presentation</vt:lpstr>
      <vt:lpstr>PowerPoint Presentation</vt:lpstr>
      <vt:lpstr>PowerPoint Presentation</vt:lpstr>
      <vt:lpstr>Future work</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AIET Project  Team Nbr: Team Name:</dc:title>
  <cp:lastModifiedBy>Annie Chandolu</cp:lastModifiedBy>
  <cp:revision>118</cp:revision>
  <dcterms:modified xsi:type="dcterms:W3CDTF">2019-06-29T15:56:34Z</dcterms:modified>
</cp:coreProperties>
</file>